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  <p:sldMasterId id="2147483720" r:id="rId2"/>
  </p:sldMasterIdLst>
  <p:notesMasterIdLst>
    <p:notesMasterId r:id="rId77"/>
  </p:notesMasterIdLst>
  <p:sldIdLst>
    <p:sldId id="256" r:id="rId3"/>
    <p:sldId id="368" r:id="rId4"/>
    <p:sldId id="337" r:id="rId5"/>
    <p:sldId id="261" r:id="rId6"/>
    <p:sldId id="262" r:id="rId7"/>
    <p:sldId id="263" r:id="rId8"/>
    <p:sldId id="345" r:id="rId9"/>
    <p:sldId id="341" r:id="rId10"/>
    <p:sldId id="342" r:id="rId11"/>
    <p:sldId id="343" r:id="rId12"/>
    <p:sldId id="344" r:id="rId13"/>
    <p:sldId id="351" r:id="rId14"/>
    <p:sldId id="371" r:id="rId15"/>
    <p:sldId id="350" r:id="rId16"/>
    <p:sldId id="355" r:id="rId17"/>
    <p:sldId id="352" r:id="rId18"/>
    <p:sldId id="353" r:id="rId19"/>
    <p:sldId id="354" r:id="rId20"/>
    <p:sldId id="361" r:id="rId21"/>
    <p:sldId id="346" r:id="rId22"/>
    <p:sldId id="266" r:id="rId23"/>
    <p:sldId id="267" r:id="rId24"/>
    <p:sldId id="268" r:id="rId25"/>
    <p:sldId id="269" r:id="rId26"/>
    <p:sldId id="270" r:id="rId27"/>
    <p:sldId id="309" r:id="rId28"/>
    <p:sldId id="271" r:id="rId29"/>
    <p:sldId id="276" r:id="rId30"/>
    <p:sldId id="277" r:id="rId31"/>
    <p:sldId id="332" r:id="rId32"/>
    <p:sldId id="278" r:id="rId33"/>
    <p:sldId id="279" r:id="rId34"/>
    <p:sldId id="362" r:id="rId35"/>
    <p:sldId id="280" r:id="rId36"/>
    <p:sldId id="281" r:id="rId37"/>
    <p:sldId id="282" r:id="rId38"/>
    <p:sldId id="287" r:id="rId39"/>
    <p:sldId id="288" r:id="rId40"/>
    <p:sldId id="292" r:id="rId41"/>
    <p:sldId id="295" r:id="rId42"/>
    <p:sldId id="294" r:id="rId43"/>
    <p:sldId id="347" r:id="rId44"/>
    <p:sldId id="305" r:id="rId45"/>
    <p:sldId id="308" r:id="rId46"/>
    <p:sldId id="316" r:id="rId47"/>
    <p:sldId id="306" r:id="rId48"/>
    <p:sldId id="307" r:id="rId49"/>
    <p:sldId id="302" r:id="rId50"/>
    <p:sldId id="303" r:id="rId51"/>
    <p:sldId id="315" r:id="rId52"/>
    <p:sldId id="335" r:id="rId53"/>
    <p:sldId id="336" r:id="rId54"/>
    <p:sldId id="348" r:id="rId55"/>
    <p:sldId id="298" r:id="rId56"/>
    <p:sldId id="299" r:id="rId57"/>
    <p:sldId id="300" r:id="rId58"/>
    <p:sldId id="311" r:id="rId59"/>
    <p:sldId id="312" r:id="rId60"/>
    <p:sldId id="313" r:id="rId61"/>
    <p:sldId id="328" r:id="rId62"/>
    <p:sldId id="314" r:id="rId63"/>
    <p:sldId id="329" r:id="rId64"/>
    <p:sldId id="323" r:id="rId65"/>
    <p:sldId id="324" r:id="rId66"/>
    <p:sldId id="325" r:id="rId67"/>
    <p:sldId id="330" r:id="rId68"/>
    <p:sldId id="326" r:id="rId69"/>
    <p:sldId id="331" r:id="rId70"/>
    <p:sldId id="327" r:id="rId71"/>
    <p:sldId id="356" r:id="rId72"/>
    <p:sldId id="357" r:id="rId73"/>
    <p:sldId id="359" r:id="rId74"/>
    <p:sldId id="360" r:id="rId75"/>
    <p:sldId id="358" r:id="rId7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Corbel" panose="020B0503020204020204" pitchFamily="34" charset="0"/>
      <p:regular r:id="rId83"/>
      <p:bold r:id="rId84"/>
      <p:italic r:id="rId85"/>
      <p:boldItalic r:id="rId86"/>
    </p:embeddedFont>
    <p:embeddedFont>
      <p:font typeface="Freestyle Script" panose="030804020302050B0404" pitchFamily="66" charset="77"/>
      <p:regular r:id="rId87"/>
    </p:embeddedFont>
    <p:embeddedFont>
      <p:font typeface="Wingdings 2" pitchFamily="2" charset="2"/>
      <p:regular r:id="rId88"/>
    </p:embeddedFont>
    <p:embeddedFont>
      <p:font typeface="Wingdings 3" pitchFamily="2" charset="2"/>
      <p:regular r:id="rId89"/>
    </p:embeddedFont>
  </p:embeddedFontLst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  <a:srgbClr val="29AD5C"/>
    <a:srgbClr val="159BFF"/>
    <a:srgbClr val="FFFFFF"/>
    <a:srgbClr val="320000"/>
    <a:srgbClr val="00FFFF"/>
    <a:srgbClr val="FF6464"/>
    <a:srgbClr val="0000FF"/>
    <a:srgbClr val="FFD8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1" autoAdjust="0"/>
    <p:restoredTop sz="89696" autoAdjust="0"/>
  </p:normalViewPr>
  <p:slideViewPr>
    <p:cSldViewPr>
      <p:cViewPr varScale="1">
        <p:scale>
          <a:sx n="200" d="100"/>
          <a:sy n="200" d="100"/>
        </p:scale>
        <p:origin x="2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88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2.fntdata"/><Relationship Id="rId5" Type="http://schemas.openxmlformats.org/officeDocument/2006/relationships/slide" Target="slides/slide3.xml"/><Relationship Id="rId90" Type="http://schemas.openxmlformats.org/officeDocument/2006/relationships/tags" Target="tags/tag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0.fntdata"/><Relationship Id="rId61" Type="http://schemas.openxmlformats.org/officeDocument/2006/relationships/slide" Target="slides/slide59.xml"/><Relationship Id="rId82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746C6-C95D-4BD4-8BCE-F82B1F81F03A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6428F-3AB2-4311-AB79-781472056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4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6428F-3AB2-4311-AB79-7814720564B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9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6428F-3AB2-4311-AB79-7814720564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57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6428F-3AB2-4311-AB79-7814720564B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59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6428F-3AB2-4311-AB79-7814720564B0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3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69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21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93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51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30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lvl1pPr algn="ctr">
              <a:defRPr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399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739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6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chemeClr val="bg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4449CB8-E9D4-477E-ADEE-B649E6E90A54}" type="datetimeFigureOut">
              <a:rPr lang="en-US" smtClean="0"/>
              <a:t>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507D6D1-CF24-451C-A8B6-7FC4B87690F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chemeClr val="tx1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4449CB8-E9D4-477E-ADEE-B649E6E90A54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1/8/19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507D6D1-CF24-451C-A8B6-7FC4B87690F1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2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4.xml"/><Relationship Id="rId7" Type="http://schemas.openxmlformats.org/officeDocument/2006/relationships/image" Target="../media/image26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2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6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51.xml"/><Relationship Id="rId7" Type="http://schemas.openxmlformats.org/officeDocument/2006/relationships/image" Target="../media/image71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54.xml"/><Relationship Id="rId7" Type="http://schemas.openxmlformats.org/officeDocument/2006/relationships/image" Target="../media/image61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67.png"/><Relationship Id="rId5" Type="http://schemas.openxmlformats.org/officeDocument/2006/relationships/image" Target="../media/image78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3.png"/><Relationship Id="rId3" Type="http://schemas.openxmlformats.org/officeDocument/2006/relationships/tags" Target="../tags/tag6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2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81.png"/><Relationship Id="rId5" Type="http://schemas.openxmlformats.org/officeDocument/2006/relationships/tags" Target="../tags/tag67.xml"/><Relationship Id="rId10" Type="http://schemas.openxmlformats.org/officeDocument/2006/relationships/image" Target="../media/image80.png"/><Relationship Id="rId4" Type="http://schemas.openxmlformats.org/officeDocument/2006/relationships/tags" Target="../tags/tag66.xml"/><Relationship Id="rId9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8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09600" y="2592387"/>
            <a:ext cx="8077200" cy="1673225"/>
          </a:xfrm>
        </p:spPr>
        <p:txBody>
          <a:bodyPr>
            <a:noAutofit/>
          </a:bodyPr>
          <a:lstStyle/>
          <a:p>
            <a:pPr algn="ctr">
              <a:lnSpc>
                <a:spcPts val="5500"/>
              </a:lnSpc>
            </a:pPr>
            <a:r>
              <a:rPr lang="en-US" sz="3200" dirty="0"/>
              <a:t>CSE291-C00</a:t>
            </a:r>
            <a:br>
              <a:rPr lang="en-US" sz="3200" dirty="0"/>
            </a:br>
            <a:r>
              <a:rPr lang="en-US" sz="5400" dirty="0"/>
              <a:t>Machine Learning </a:t>
            </a:r>
            <a:br>
              <a:rPr lang="en-US" sz="5400" dirty="0"/>
            </a:br>
            <a:r>
              <a:rPr lang="en-US" sz="5400" dirty="0"/>
              <a:t>On Geometry Data</a:t>
            </a:r>
          </a:p>
        </p:txBody>
      </p:sp>
    </p:spTree>
    <p:extLst>
      <p:ext uri="{BB962C8B-B14F-4D97-AF65-F5344CB8AC3E}">
        <p14:creationId xmlns:p14="http://schemas.microsoft.com/office/powerpoint/2010/main" val="1719549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Finite Dimensions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5" y="1752600"/>
            <a:ext cx="4331970" cy="19716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68" y="4495800"/>
            <a:ext cx="4863465" cy="2114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730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 of Equations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6" y="2141457"/>
            <a:ext cx="8597348" cy="31163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Simple “inverse problem”</a:t>
            </a:r>
            <a:endParaRPr lang="en-US" sz="4500" b="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2145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0991"/>
            <a:ext cx="8229600" cy="317780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Gaussian elimination</a:t>
            </a:r>
          </a:p>
          <a:p>
            <a:pPr lvl="1"/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 time to solve Ax=b or to invert</a:t>
            </a:r>
          </a:p>
          <a:p>
            <a:pPr lvl="1"/>
            <a:endParaRPr lang="en-US" dirty="0"/>
          </a:p>
          <a:p>
            <a:r>
              <a:rPr lang="en-US" b="1" dirty="0"/>
              <a:t>But:</a:t>
            </a:r>
            <a:r>
              <a:rPr lang="en-US" dirty="0"/>
              <a:t>  Inversion is unstable and slower!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Never ever compute A</a:t>
            </a:r>
            <a:r>
              <a:rPr lang="en-US" b="1" baseline="30000" dirty="0">
                <a:solidFill>
                  <a:srgbClr val="FF0000"/>
                </a:solidFill>
              </a:rPr>
              <a:t>-1</a:t>
            </a:r>
            <a:r>
              <a:rPr lang="en-US" b="1" dirty="0">
                <a:solidFill>
                  <a:srgbClr val="FF0000"/>
                </a:solidFill>
              </a:rPr>
              <a:t> if you can avoid it.</a:t>
            </a:r>
          </a:p>
        </p:txBody>
      </p:sp>
    </p:spTree>
    <p:extLst>
      <p:ext uri="{BB962C8B-B14F-4D97-AF65-F5344CB8AC3E}">
        <p14:creationId xmlns:p14="http://schemas.microsoft.com/office/powerpoint/2010/main" val="136458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Perspective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590675"/>
            <a:ext cx="6172200" cy="52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03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28" y="1600200"/>
            <a:ext cx="5376545" cy="10943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276600"/>
            <a:ext cx="8610600" cy="32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2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Structure?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9" y="2057400"/>
            <a:ext cx="7828722" cy="444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46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Solver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79991"/>
                <a:ext cx="8229600" cy="279680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Never construct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explicitly</a:t>
                </a:r>
                <a:br>
                  <a:rPr lang="en-US" i="1" dirty="0"/>
                </a:br>
                <a:r>
                  <a:rPr lang="en-US" i="1" dirty="0"/>
                  <a:t>(if you can avoid it)</a:t>
                </a:r>
                <a:br>
                  <a:rPr lang="en-US" i="1" dirty="0"/>
                </a:br>
                <a:endParaRPr lang="en-US" i="1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Added structure helps</a:t>
                </a:r>
                <a:br>
                  <a:rPr lang="en-US" dirty="0"/>
                </a:br>
                <a:r>
                  <a:rPr lang="en-US" u="sng" dirty="0"/>
                  <a:t>Sparsity</a:t>
                </a:r>
                <a:r>
                  <a:rPr lang="en-US" dirty="0"/>
                  <a:t>, symmetry, positive definiteness, </a:t>
                </a:r>
                <a:r>
                  <a:rPr lang="en-US" dirty="0" err="1"/>
                  <a:t>bandedness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79991"/>
                <a:ext cx="8229600" cy="2796809"/>
              </a:xfrm>
              <a:blipFill rotWithShape="0">
                <a:blip r:embed="rId3"/>
                <a:stretch>
                  <a:fillRect t="-2179" b="-6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7" y="5764261"/>
            <a:ext cx="8796646" cy="56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Solvers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27591"/>
            <a:ext cx="8839200" cy="462560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Direct</a:t>
            </a:r>
            <a:r>
              <a:rPr lang="en-US" b="1" dirty="0"/>
              <a:t> (</a:t>
            </a:r>
            <a:r>
              <a:rPr lang="en-US" b="1" i="1" dirty="0"/>
              <a:t>explicit </a:t>
            </a:r>
            <a:r>
              <a:rPr lang="en-US" b="1" dirty="0"/>
              <a:t>matrix)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Dense:</a:t>
            </a:r>
            <a:r>
              <a:rPr lang="en-US" dirty="0"/>
              <a:t>  Gaussian elimination/LU, QR for least-squares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Sparse:</a:t>
            </a:r>
            <a:r>
              <a:rPr lang="en-US" dirty="0"/>
              <a:t>  Reordering (</a:t>
            </a:r>
            <a:r>
              <a:rPr lang="en-US" dirty="0" err="1"/>
              <a:t>SuiteSparse</a:t>
            </a:r>
            <a:r>
              <a:rPr lang="en-US" dirty="0"/>
              <a:t>, Eigen)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Iterative</a:t>
            </a:r>
            <a:r>
              <a:rPr lang="en-US" b="1" dirty="0"/>
              <a:t> (</a:t>
            </a:r>
            <a:r>
              <a:rPr lang="en-US" b="1" i="1" dirty="0"/>
              <a:t>apply</a:t>
            </a:r>
            <a:r>
              <a:rPr lang="en-US" b="1" dirty="0"/>
              <a:t> matrix repeatedly)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Positive definite:</a:t>
            </a:r>
            <a:r>
              <a:rPr lang="en-US" dirty="0"/>
              <a:t>  Conjugate gradients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Symmetric:</a:t>
            </a:r>
            <a:r>
              <a:rPr lang="en-US" dirty="0"/>
              <a:t>  MINRES, GMRES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Generic:</a:t>
            </a:r>
            <a:r>
              <a:rPr lang="en-US" dirty="0"/>
              <a:t>  LSQR</a:t>
            </a:r>
          </a:p>
        </p:txBody>
      </p:sp>
    </p:spTree>
    <p:extLst>
      <p:ext uri="{BB962C8B-B14F-4D97-AF65-F5344CB8AC3E}">
        <p14:creationId xmlns:p14="http://schemas.microsoft.com/office/powerpoint/2010/main" val="134402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Common:  Sparsity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063" y="1609725"/>
            <a:ext cx="6799263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8600" y="1676400"/>
            <a:ext cx="48768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Induced by the </a:t>
            </a:r>
            <a:r>
              <a:rPr lang="en-US" sz="2800" b="1" dirty="0">
                <a:solidFill>
                  <a:srgbClr val="FF0000"/>
                </a:solidFill>
              </a:rPr>
              <a:t>connectivity</a:t>
            </a:r>
            <a:r>
              <a:rPr lang="en-US" sz="2800" b="1" dirty="0"/>
              <a:t> of the triangle mesh.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38600" y="5791200"/>
                <a:ext cx="4876800" cy="9541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b="1" dirty="0"/>
                  <a:t>Iteration of CG has local effect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Precondition!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5791200"/>
                <a:ext cx="4876800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24" t="-3681" r="-2109" b="-14724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71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6.838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72184"/>
            <a:ext cx="7162800" cy="462560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No need to implement </a:t>
            </a:r>
            <a:r>
              <a:rPr lang="en-US" b="1" dirty="0"/>
              <a:t>a linear solver</a:t>
            </a:r>
          </a:p>
          <a:p>
            <a:pPr marL="118872" indent="0">
              <a:buNone/>
            </a:pPr>
            <a:endParaRPr lang="en-US" sz="1600" b="1" dirty="0"/>
          </a:p>
          <a:p>
            <a:r>
              <a:rPr lang="en-US" b="1" dirty="0"/>
              <a:t>If a matrix is sparse, your code should </a:t>
            </a:r>
            <a:r>
              <a:rPr lang="en-US" b="1" dirty="0">
                <a:solidFill>
                  <a:srgbClr val="FF0000"/>
                </a:solidFill>
              </a:rPr>
              <a:t>store it as a sparse matrix!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45" y="3352800"/>
            <a:ext cx="7418511" cy="71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641807"/>
            <a:ext cx="9144000" cy="777793"/>
          </a:xfrm>
        </p:spPr>
        <p:txBody>
          <a:bodyPr>
            <a:noAutofit/>
          </a:bodyPr>
          <a:lstStyle/>
          <a:p>
            <a:pPr algn="ctr">
              <a:lnSpc>
                <a:spcPts val="5500"/>
              </a:lnSpc>
            </a:pPr>
            <a:r>
              <a:rPr lang="en-US" sz="6600" dirty="0"/>
              <a:t>Numerical Tools</a:t>
            </a:r>
            <a:br>
              <a:rPr lang="en-US" sz="6600" dirty="0"/>
            </a:br>
            <a:r>
              <a:rPr lang="en-US" sz="5400" dirty="0"/>
              <a:t>for Geometry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9320">
            <a:off x="-563146" y="928811"/>
            <a:ext cx="9827462" cy="171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7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932" y="1905000"/>
            <a:ext cx="7787268" cy="4114800"/>
          </a:xfrm>
        </p:spPr>
        <p:txBody>
          <a:bodyPr>
            <a:noAutofit/>
          </a:bodyPr>
          <a:lstStyle/>
          <a:p>
            <a:r>
              <a:rPr lang="en-US" sz="4400" dirty="0"/>
              <a:t>Linear problems</a:t>
            </a:r>
            <a:br>
              <a:rPr lang="en-US" sz="4400" dirty="0"/>
            </a:br>
            <a:endParaRPr lang="en-US" sz="2400" dirty="0"/>
          </a:p>
          <a:p>
            <a:r>
              <a:rPr lang="en-US" sz="4400" b="1" dirty="0">
                <a:solidFill>
                  <a:srgbClr val="FF0000"/>
                </a:solidFill>
              </a:rPr>
              <a:t>Unconstrained optimization</a:t>
            </a:r>
            <a:br>
              <a:rPr lang="en-US" sz="4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4400" dirty="0"/>
              <a:t>Equality-constrained optimization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 err="1"/>
              <a:t>Variational</a:t>
            </a:r>
            <a:r>
              <a:rPr lang="en-US" sz="4400" dirty="0"/>
              <a:t> problems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05069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2014653"/>
            <a:ext cx="190500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Terminology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2133600"/>
            <a:ext cx="7178040" cy="3223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Objective (“Energy Function”)</a:t>
            </a:r>
            <a:endParaRPr lang="en-US" sz="4500" b="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1298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3179955"/>
            <a:ext cx="373380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Terminology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2133600"/>
            <a:ext cx="7178040" cy="3223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Equality Constraints</a:t>
            </a:r>
            <a:endParaRPr lang="en-US" sz="4500" b="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4846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0" y="4298796"/>
            <a:ext cx="373380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Terminology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2133600"/>
            <a:ext cx="7178040" cy="3223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Inequality Constraints</a:t>
            </a:r>
            <a:endParaRPr lang="en-US" sz="4500" b="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60601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Notions from Calculus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Gradient</a:t>
            </a:r>
            <a:endParaRPr lang="en-US" sz="4500" b="1" dirty="0">
              <a:noFill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583944"/>
            <a:ext cx="5638800" cy="1616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352800"/>
            <a:ext cx="5334000" cy="24971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34200" y="5845652"/>
            <a:ext cx="22894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/>
              <a:t>https://en.wikipedia.org/?title=Gradient</a:t>
            </a:r>
          </a:p>
        </p:txBody>
      </p:sp>
    </p:spTree>
    <p:extLst>
      <p:ext uri="{BB962C8B-B14F-4D97-AF65-F5344CB8AC3E}">
        <p14:creationId xmlns:p14="http://schemas.microsoft.com/office/powerpoint/2010/main" val="149640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Notions from Calculus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Jacobian</a:t>
            </a:r>
            <a:endParaRPr lang="en-US" sz="4500" b="1" dirty="0">
              <a:noFill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55" y="1583944"/>
            <a:ext cx="4082491" cy="15939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02999" y="5845652"/>
            <a:ext cx="35974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/>
              <a:t>https://en.wikipedia.org/wiki/Jacobian_matrix_and_determinant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246700"/>
            <a:ext cx="6248400" cy="25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43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Notions from Calculus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Hessian</a:t>
            </a:r>
            <a:endParaRPr lang="en-US" sz="4500" b="1" dirty="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15" y="1583943"/>
            <a:ext cx="5217770" cy="10375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814056"/>
            <a:ext cx="3802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http://math.etsu.edu/multicalc/prealpha/Chap2/Chap2-5/10-3a-t3.gif</a:t>
            </a:r>
          </a:p>
        </p:txBody>
      </p:sp>
      <p:pic>
        <p:nvPicPr>
          <p:cNvPr id="2050" name="Picture 2" descr="http://math.etsu.edu/multicalc/prealpha/Chap2/Chap2-5/10-3a-t3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526" y="3086100"/>
            <a:ext cx="34480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953000"/>
            <a:ext cx="8839200" cy="3818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88883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to Root-Finding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Critical point</a:t>
            </a:r>
            <a:endParaRPr lang="en-US" sz="4500" b="1" dirty="0">
              <a:noFill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-345688" y="1739589"/>
            <a:ext cx="9768467" cy="4337825"/>
          </a:xfrm>
          <a:custGeom>
            <a:avLst/>
            <a:gdLst>
              <a:gd name="connsiteX0" fmla="*/ 0 w 9478536"/>
              <a:gd name="connsiteY0" fmla="*/ 19279 h 3911055"/>
              <a:gd name="connsiteX1" fmla="*/ 1694985 w 9478536"/>
              <a:gd name="connsiteY1" fmla="*/ 130791 h 3911055"/>
              <a:gd name="connsiteX2" fmla="*/ 2955073 w 9478536"/>
              <a:gd name="connsiteY2" fmla="*/ 1000586 h 3911055"/>
              <a:gd name="connsiteX3" fmla="*/ 4716966 w 9478536"/>
              <a:gd name="connsiteY3" fmla="*/ 2740177 h 3911055"/>
              <a:gd name="connsiteX4" fmla="*/ 7214839 w 9478536"/>
              <a:gd name="connsiteY4" fmla="*/ 1390879 h 3911055"/>
              <a:gd name="connsiteX5" fmla="*/ 9478536 w 9478536"/>
              <a:gd name="connsiteY5" fmla="*/ 3911055 h 3911055"/>
              <a:gd name="connsiteX0" fmla="*/ 0 w 9478536"/>
              <a:gd name="connsiteY0" fmla="*/ 53038 h 3944814"/>
              <a:gd name="connsiteX1" fmla="*/ 1694985 w 9478536"/>
              <a:gd name="connsiteY1" fmla="*/ 164550 h 3944814"/>
              <a:gd name="connsiteX2" fmla="*/ 2720898 w 9478536"/>
              <a:gd name="connsiteY2" fmla="*/ 1636511 h 3944814"/>
              <a:gd name="connsiteX3" fmla="*/ 4716966 w 9478536"/>
              <a:gd name="connsiteY3" fmla="*/ 2773936 h 3944814"/>
              <a:gd name="connsiteX4" fmla="*/ 7214839 w 9478536"/>
              <a:gd name="connsiteY4" fmla="*/ 1424638 h 3944814"/>
              <a:gd name="connsiteX5" fmla="*/ 9478536 w 9478536"/>
              <a:gd name="connsiteY5" fmla="*/ 3944814 h 3944814"/>
              <a:gd name="connsiteX0" fmla="*/ 0 w 9478536"/>
              <a:gd name="connsiteY0" fmla="*/ 53038 h 3944814"/>
              <a:gd name="connsiteX1" fmla="*/ 1694985 w 9478536"/>
              <a:gd name="connsiteY1" fmla="*/ 164550 h 3944814"/>
              <a:gd name="connsiteX2" fmla="*/ 2720898 w 9478536"/>
              <a:gd name="connsiteY2" fmla="*/ 1636511 h 3944814"/>
              <a:gd name="connsiteX3" fmla="*/ 4716966 w 9478536"/>
              <a:gd name="connsiteY3" fmla="*/ 2773936 h 3944814"/>
              <a:gd name="connsiteX4" fmla="*/ 7214839 w 9478536"/>
              <a:gd name="connsiteY4" fmla="*/ 1424638 h 3944814"/>
              <a:gd name="connsiteX5" fmla="*/ 9478536 w 9478536"/>
              <a:gd name="connsiteY5" fmla="*/ 3944814 h 3944814"/>
              <a:gd name="connsiteX0" fmla="*/ 0 w 9478536"/>
              <a:gd name="connsiteY0" fmla="*/ 13372 h 3905148"/>
              <a:gd name="connsiteX1" fmla="*/ 1393902 w 9478536"/>
              <a:gd name="connsiteY1" fmla="*/ 236397 h 3905148"/>
              <a:gd name="connsiteX2" fmla="*/ 2720898 w 9478536"/>
              <a:gd name="connsiteY2" fmla="*/ 1596845 h 3905148"/>
              <a:gd name="connsiteX3" fmla="*/ 4716966 w 9478536"/>
              <a:gd name="connsiteY3" fmla="*/ 2734270 h 3905148"/>
              <a:gd name="connsiteX4" fmla="*/ 7214839 w 9478536"/>
              <a:gd name="connsiteY4" fmla="*/ 1384972 h 3905148"/>
              <a:gd name="connsiteX5" fmla="*/ 9478536 w 9478536"/>
              <a:gd name="connsiteY5" fmla="*/ 3905148 h 3905148"/>
              <a:gd name="connsiteX0" fmla="*/ 0 w 9478536"/>
              <a:gd name="connsiteY0" fmla="*/ 13372 h 3905148"/>
              <a:gd name="connsiteX1" fmla="*/ 1393902 w 9478536"/>
              <a:gd name="connsiteY1" fmla="*/ 236397 h 3905148"/>
              <a:gd name="connsiteX2" fmla="*/ 2720898 w 9478536"/>
              <a:gd name="connsiteY2" fmla="*/ 1596845 h 3905148"/>
              <a:gd name="connsiteX3" fmla="*/ 4716966 w 9478536"/>
              <a:gd name="connsiteY3" fmla="*/ 2734270 h 3905148"/>
              <a:gd name="connsiteX4" fmla="*/ 7214839 w 9478536"/>
              <a:gd name="connsiteY4" fmla="*/ 1384972 h 3905148"/>
              <a:gd name="connsiteX5" fmla="*/ 9478536 w 9478536"/>
              <a:gd name="connsiteY5" fmla="*/ 3905148 h 3905148"/>
              <a:gd name="connsiteX0" fmla="*/ 0 w 9478536"/>
              <a:gd name="connsiteY0" fmla="*/ 13372 h 3905148"/>
              <a:gd name="connsiteX1" fmla="*/ 1393902 w 9478536"/>
              <a:gd name="connsiteY1" fmla="*/ 236397 h 3905148"/>
              <a:gd name="connsiteX2" fmla="*/ 2720898 w 9478536"/>
              <a:gd name="connsiteY2" fmla="*/ 1596845 h 3905148"/>
              <a:gd name="connsiteX3" fmla="*/ 4716966 w 9478536"/>
              <a:gd name="connsiteY3" fmla="*/ 2734270 h 3905148"/>
              <a:gd name="connsiteX4" fmla="*/ 7214839 w 9478536"/>
              <a:gd name="connsiteY4" fmla="*/ 1384972 h 3905148"/>
              <a:gd name="connsiteX5" fmla="*/ 9478536 w 9478536"/>
              <a:gd name="connsiteY5" fmla="*/ 3905148 h 3905148"/>
              <a:gd name="connsiteX0" fmla="*/ 0 w 9768467"/>
              <a:gd name="connsiteY0" fmla="*/ 1342 h 4339167"/>
              <a:gd name="connsiteX1" fmla="*/ 1683833 w 9768467"/>
              <a:gd name="connsiteY1" fmla="*/ 670416 h 4339167"/>
              <a:gd name="connsiteX2" fmla="*/ 3010829 w 9768467"/>
              <a:gd name="connsiteY2" fmla="*/ 2030864 h 4339167"/>
              <a:gd name="connsiteX3" fmla="*/ 5006897 w 9768467"/>
              <a:gd name="connsiteY3" fmla="*/ 3168289 h 4339167"/>
              <a:gd name="connsiteX4" fmla="*/ 7504770 w 9768467"/>
              <a:gd name="connsiteY4" fmla="*/ 1818991 h 4339167"/>
              <a:gd name="connsiteX5" fmla="*/ 9768467 w 9768467"/>
              <a:gd name="connsiteY5" fmla="*/ 4339167 h 4339167"/>
              <a:gd name="connsiteX0" fmla="*/ 0 w 9768467"/>
              <a:gd name="connsiteY0" fmla="*/ 0 h 4337825"/>
              <a:gd name="connsiteX1" fmla="*/ 3010829 w 9768467"/>
              <a:gd name="connsiteY1" fmla="*/ 2029522 h 4337825"/>
              <a:gd name="connsiteX2" fmla="*/ 5006897 w 9768467"/>
              <a:gd name="connsiteY2" fmla="*/ 3166947 h 4337825"/>
              <a:gd name="connsiteX3" fmla="*/ 7504770 w 9768467"/>
              <a:gd name="connsiteY3" fmla="*/ 1817649 h 4337825"/>
              <a:gd name="connsiteX4" fmla="*/ 9768467 w 9768467"/>
              <a:gd name="connsiteY4" fmla="*/ 4337825 h 4337825"/>
              <a:gd name="connsiteX0" fmla="*/ 0 w 9768467"/>
              <a:gd name="connsiteY0" fmla="*/ 0 h 4337825"/>
              <a:gd name="connsiteX1" fmla="*/ 2207942 w 9768467"/>
              <a:gd name="connsiteY1" fmla="*/ 1594625 h 4337825"/>
              <a:gd name="connsiteX2" fmla="*/ 5006897 w 9768467"/>
              <a:gd name="connsiteY2" fmla="*/ 3166947 h 4337825"/>
              <a:gd name="connsiteX3" fmla="*/ 7504770 w 9768467"/>
              <a:gd name="connsiteY3" fmla="*/ 1817649 h 4337825"/>
              <a:gd name="connsiteX4" fmla="*/ 9768467 w 9768467"/>
              <a:gd name="connsiteY4" fmla="*/ 4337825 h 4337825"/>
              <a:gd name="connsiteX0" fmla="*/ 0 w 9768467"/>
              <a:gd name="connsiteY0" fmla="*/ 0 h 4337825"/>
              <a:gd name="connsiteX1" fmla="*/ 2207942 w 9768467"/>
              <a:gd name="connsiteY1" fmla="*/ 1594625 h 4337825"/>
              <a:gd name="connsiteX2" fmla="*/ 5006897 w 9768467"/>
              <a:gd name="connsiteY2" fmla="*/ 3166947 h 4337825"/>
              <a:gd name="connsiteX3" fmla="*/ 7504770 w 9768467"/>
              <a:gd name="connsiteY3" fmla="*/ 1817649 h 4337825"/>
              <a:gd name="connsiteX4" fmla="*/ 9768467 w 9768467"/>
              <a:gd name="connsiteY4" fmla="*/ 4337825 h 4337825"/>
              <a:gd name="connsiteX0" fmla="*/ 0 w 9768467"/>
              <a:gd name="connsiteY0" fmla="*/ 0 h 4337825"/>
              <a:gd name="connsiteX1" fmla="*/ 2207942 w 9768467"/>
              <a:gd name="connsiteY1" fmla="*/ 1594625 h 4337825"/>
              <a:gd name="connsiteX2" fmla="*/ 5006897 w 9768467"/>
              <a:gd name="connsiteY2" fmla="*/ 3166947 h 4337825"/>
              <a:gd name="connsiteX3" fmla="*/ 7504770 w 9768467"/>
              <a:gd name="connsiteY3" fmla="*/ 1817649 h 4337825"/>
              <a:gd name="connsiteX4" fmla="*/ 9768467 w 9768467"/>
              <a:gd name="connsiteY4" fmla="*/ 4337825 h 43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8467" h="4337825">
                <a:moveTo>
                  <a:pt x="0" y="0"/>
                </a:moveTo>
                <a:cubicBezTo>
                  <a:pt x="627256" y="422817"/>
                  <a:pt x="91068" y="1602058"/>
                  <a:pt x="2207942" y="1594625"/>
                </a:cubicBezTo>
                <a:cubicBezTo>
                  <a:pt x="4324816" y="1587192"/>
                  <a:pt x="4124092" y="3129776"/>
                  <a:pt x="5006897" y="3166947"/>
                </a:cubicBezTo>
                <a:cubicBezTo>
                  <a:pt x="5889702" y="3204118"/>
                  <a:pt x="6711175" y="1622503"/>
                  <a:pt x="7504770" y="1817649"/>
                </a:cubicBezTo>
                <a:cubicBezTo>
                  <a:pt x="8298365" y="2012795"/>
                  <a:pt x="9033416" y="3175310"/>
                  <a:pt x="9768467" y="4337825"/>
                </a:cubicBezTo>
              </a:path>
            </a:pathLst>
          </a:custGeom>
          <a:noFill/>
          <a:ln w="76200" cmpd="sng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57200" y="4876800"/>
            <a:ext cx="0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V="1">
            <a:off x="762000" y="5181600"/>
            <a:ext cx="0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34" y="5564187"/>
            <a:ext cx="167132" cy="149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28340"/>
            <a:ext cx="594910" cy="33028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611351" y="3248127"/>
            <a:ext cx="192024" cy="192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83149" y="4814241"/>
            <a:ext cx="192024" cy="192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43494" y="3440151"/>
            <a:ext cx="192024" cy="192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52" y="1600200"/>
            <a:ext cx="4303395" cy="9486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  <p:sp>
        <p:nvSpPr>
          <p:cNvPr id="18" name="TextBox 17"/>
          <p:cNvSpPr txBox="1"/>
          <p:nvPr/>
        </p:nvSpPr>
        <p:spPr>
          <a:xfrm>
            <a:off x="7506827" y="2511862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(unconstrained)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7983" y="2765502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Saddle point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31626" y="4908642"/>
            <a:ext cx="18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Local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43881" y="2967152"/>
            <a:ext cx="1991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Local max</a:t>
            </a:r>
          </a:p>
        </p:txBody>
      </p:sp>
    </p:spTree>
    <p:extLst>
      <p:ext uri="{BB962C8B-B14F-4D97-AF65-F5344CB8AC3E}">
        <p14:creationId xmlns:p14="http://schemas.microsoft.com/office/powerpoint/2010/main" val="291584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Encapsulates Many Problems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763" y="1600200"/>
            <a:ext cx="3614474" cy="16230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grpSp>
        <p:nvGrpSpPr>
          <p:cNvPr id="17" name="Group 16"/>
          <p:cNvGrpSpPr/>
          <p:nvPr/>
        </p:nvGrpSpPr>
        <p:grpSpPr>
          <a:xfrm>
            <a:off x="38100" y="3558203"/>
            <a:ext cx="9067800" cy="3071197"/>
            <a:chOff x="0" y="3415284"/>
            <a:chExt cx="9067800" cy="3071197"/>
          </a:xfrm>
        </p:grpSpPr>
        <p:pic>
          <p:nvPicPr>
            <p:cNvPr id="10" name="Picture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387" y="3415284"/>
              <a:ext cx="6383026" cy="52562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33778"/>
              <a:ext cx="9067800" cy="5256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936" y="5964005"/>
              <a:ext cx="5825928" cy="522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293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" y="28575"/>
            <a:ext cx="3480836" cy="34766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0100" y="3919478"/>
            <a:ext cx="754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How effective are </a:t>
            </a:r>
            <a:r>
              <a:rPr lang="en-US" sz="6000" b="1" dirty="0">
                <a:solidFill>
                  <a:srgbClr val="FFFF00"/>
                </a:solidFill>
              </a:rPr>
              <a:t>generic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optimization tools?</a:t>
            </a:r>
          </a:p>
        </p:txBody>
      </p:sp>
    </p:spTree>
    <p:extLst>
      <p:ext uri="{BB962C8B-B14F-4D97-AF65-F5344CB8AC3E}">
        <p14:creationId xmlns:p14="http://schemas.microsoft.com/office/powerpoint/2010/main" val="361236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307140"/>
            <a:ext cx="914400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Numerical problems abound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in modern geometry applications.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8477" y="5257800"/>
            <a:ext cx="7007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Quick summary!</a:t>
            </a:r>
          </a:p>
          <a:p>
            <a:pPr algn="ctr"/>
            <a:r>
              <a:rPr lang="en-US" b="1" i="1" dirty="0">
                <a:solidFill>
                  <a:srgbClr val="7030A0"/>
                </a:solidFill>
              </a:rPr>
              <a:t>Mostly for common ground:  You may already know this material.</a:t>
            </a:r>
          </a:p>
          <a:p>
            <a:pPr algn="ctr"/>
            <a:r>
              <a:rPr lang="en-US" b="1" i="1" dirty="0">
                <a:solidFill>
                  <a:srgbClr val="7030A0"/>
                </a:solidFill>
              </a:rPr>
              <a:t>First half is important; remainder summarizes interesting recent tools.</a:t>
            </a:r>
          </a:p>
        </p:txBody>
      </p:sp>
    </p:spTree>
    <p:extLst>
      <p:ext uri="{BB962C8B-B14F-4D97-AF65-F5344CB8AC3E}">
        <p14:creationId xmlns:p14="http://schemas.microsoft.com/office/powerpoint/2010/main" val="2155206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" y="28575"/>
            <a:ext cx="3480836" cy="34766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0100" y="3919478"/>
            <a:ext cx="754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How effective are </a:t>
            </a:r>
            <a:r>
              <a:rPr lang="en-US" sz="6000" b="1" dirty="0">
                <a:solidFill>
                  <a:srgbClr val="FFFF00"/>
                </a:solidFill>
              </a:rPr>
              <a:t>generic</a:t>
            </a:r>
            <a:r>
              <a:rPr lang="en-US" sz="6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optimization tools?</a:t>
            </a:r>
          </a:p>
        </p:txBody>
      </p:sp>
      <p:sp>
        <p:nvSpPr>
          <p:cNvPr id="4" name="TextBox 3"/>
          <p:cNvSpPr txBox="1"/>
          <p:nvPr/>
        </p:nvSpPr>
        <p:spPr>
          <a:xfrm rot="21387951">
            <a:off x="7563077" y="6295932"/>
            <a:ext cx="156164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0070C0"/>
                </a:solidFill>
                <a:latin typeface="Freestyle Script" pitchFamily="66" charset="0"/>
              </a:rPr>
              <a:t>Not very!</a:t>
            </a:r>
          </a:p>
        </p:txBody>
      </p:sp>
    </p:spTree>
    <p:extLst>
      <p:ext uri="{BB962C8B-B14F-4D97-AF65-F5344CB8AC3E}">
        <p14:creationId xmlns:p14="http://schemas.microsoft.com/office/powerpoint/2010/main" val="3965097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Advice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352800"/>
            <a:ext cx="9144000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</a:rPr>
              <a:t>Try the</a:t>
            </a:r>
          </a:p>
          <a:p>
            <a:pPr algn="ctr"/>
            <a:r>
              <a:rPr lang="en-US" sz="6000" b="1" dirty="0">
                <a:solidFill>
                  <a:srgbClr val="FF0000"/>
                </a:solidFill>
              </a:rPr>
              <a:t>simplest solver first.</a:t>
            </a:r>
          </a:p>
        </p:txBody>
      </p:sp>
    </p:spTree>
    <p:extLst>
      <p:ext uri="{BB962C8B-B14F-4D97-AF65-F5344CB8AC3E}">
        <p14:creationId xmlns:p14="http://schemas.microsoft.com/office/powerpoint/2010/main" val="2595553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with Linear Equality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1" y="2110568"/>
            <a:ext cx="5870733" cy="11157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2244376" y="3253568"/>
            <a:ext cx="465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(assume A is symmetric and positive definite)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72000" y="3733800"/>
            <a:ext cx="0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7" y="4625168"/>
            <a:ext cx="8203566" cy="14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66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Document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" y="4721423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http://www2.imm.dtu.dk/pubdb/views/edoc_download.php/3274/pdf/imm3274.pdf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7865" y="3276600"/>
            <a:ext cx="4448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The Matrix Cookbook</a:t>
            </a:r>
          </a:p>
          <a:p>
            <a:pPr algn="ctr"/>
            <a:r>
              <a:rPr lang="en-US" sz="2400" b="1" dirty="0"/>
              <a:t>Petersen and Pedersen</a:t>
            </a:r>
          </a:p>
        </p:txBody>
      </p:sp>
    </p:spTree>
    <p:extLst>
      <p:ext uri="{BB962C8B-B14F-4D97-AF65-F5344CB8AC3E}">
        <p14:creationId xmlns:p14="http://schemas.microsoft.com/office/powerpoint/2010/main" val="3282008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 Least-Squares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6" y="1828800"/>
            <a:ext cx="7254688" cy="3214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1700" y="5429071"/>
            <a:ext cx="5700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FF0000"/>
                </a:solidFill>
              </a:rPr>
              <a:t>Normal equations</a:t>
            </a:r>
          </a:p>
          <a:p>
            <a:pPr algn="ctr"/>
            <a:r>
              <a:rPr lang="en-US" sz="3600" b="1" i="1" dirty="0">
                <a:solidFill>
                  <a:srgbClr val="7030A0"/>
                </a:solidFill>
              </a:rPr>
              <a:t>(better solvers for this case!)</a:t>
            </a:r>
          </a:p>
        </p:txBody>
      </p:sp>
    </p:spTree>
    <p:extLst>
      <p:ext uri="{BB962C8B-B14F-4D97-AF65-F5344CB8AC3E}">
        <p14:creationId xmlns:p14="http://schemas.microsoft.com/office/powerpoint/2010/main" val="1950166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Mesh Embedding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1787374"/>
            <a:ext cx="8243888" cy="431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247900" y="6260068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G. </a:t>
            </a:r>
            <a:r>
              <a:rPr lang="en-US" dirty="0" err="1"/>
              <a:t>Peyr</a:t>
            </a:r>
            <a:r>
              <a:rPr lang="en-US" dirty="0" err="1">
                <a:latin typeface="Corbel" panose="020B0503020204020204" pitchFamily="34" charset="0"/>
              </a:rPr>
              <a:t>é</a:t>
            </a:r>
            <a:r>
              <a:rPr lang="en-US" dirty="0">
                <a:latin typeface="Corbel" panose="020B0503020204020204" pitchFamily="34" charset="0"/>
              </a:rPr>
              <a:t>, mesh processing course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99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Solve for Embedding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0" y="2438400"/>
            <a:ext cx="8496201" cy="1219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8700" y="3984991"/>
                <a:ext cx="7086600" cy="25682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dirty="0"/>
                  <a:t> </a:t>
                </a:r>
                <a:r>
                  <a:rPr lang="en-US" dirty="0" err="1"/>
                  <a:t>Tutte</a:t>
                </a:r>
                <a:r>
                  <a:rPr lang="en-US" dirty="0"/>
                  <a:t> embedding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from mesh: </a:t>
                </a:r>
                <a:r>
                  <a:rPr lang="en-US" dirty="0"/>
                  <a:t> Harmonic embedding</a:t>
                </a:r>
              </a:p>
              <a:p>
                <a:endParaRPr lang="en-US" dirty="0"/>
              </a:p>
              <a:p>
                <a:pPr marL="118872" indent="0" algn="ctr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Assumption: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symmetric.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3984991"/>
                <a:ext cx="7086600" cy="2568209"/>
              </a:xfrm>
              <a:blipFill rotWithShape="0">
                <a:blip r:embed="rId4"/>
                <a:stretch>
                  <a:fillRect t="-1188" r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882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Parameterization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0" y="2438400"/>
            <a:ext cx="8496201" cy="1219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19401" y="4114800"/>
                <a:ext cx="3505198" cy="1754326"/>
              </a:xfrm>
              <a:prstGeom prst="rect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</a:rPr>
                  <a:t>What if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={}</m:t>
                    </m:r>
                  </m:oMath>
                </a14:m>
                <a:r>
                  <a:rPr lang="en-US" sz="54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1" y="4114800"/>
                <a:ext cx="3505198" cy="1754326"/>
              </a:xfrm>
              <a:prstGeom prst="rect">
                <a:avLst/>
              </a:prstGeom>
              <a:blipFill rotWithShape="0">
                <a:blip r:embed="rId4"/>
                <a:stretch>
                  <a:fillRect t="-8904" b="-195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561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Nontriviality</a:t>
            </a:r>
            <a:r>
              <a:rPr lang="en-US" dirty="0"/>
              <a:t> Constraint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819400"/>
            <a:ext cx="8305800" cy="12365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0754" y="4191000"/>
                <a:ext cx="586250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Prevents</a:t>
                </a:r>
                <a:r>
                  <a:rPr lang="en-US" sz="3200" b="1" dirty="0"/>
                  <a:t> trivial solution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.</a:t>
                </a:r>
              </a:p>
              <a:p>
                <a:pPr algn="ctr"/>
                <a:endParaRPr lang="en-US" sz="3200" b="1" dirty="0"/>
              </a:p>
              <a:p>
                <a:pPr algn="ctr"/>
                <a:r>
                  <a:rPr lang="en-US" sz="3200" b="1" dirty="0"/>
                  <a:t>Extract the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smallest eigenvalue</a:t>
                </a:r>
                <a:r>
                  <a:rPr lang="en-US" sz="3200" b="1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754" y="4191000"/>
                <a:ext cx="5862502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2183" t="-4669" r="-2287" b="-1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49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Parameterization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6" y="1600200"/>
            <a:ext cx="8895728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445150" y="4267200"/>
            <a:ext cx="625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Mullen et al.  “Spectral Conformal Parameterization.”  SGP 2008.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6" y="5105400"/>
            <a:ext cx="7602208" cy="138379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280139" y="6013938"/>
            <a:ext cx="457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96309" y="5838092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Easy fix</a:t>
            </a:r>
          </a:p>
        </p:txBody>
      </p:sp>
    </p:spTree>
    <p:extLst>
      <p:ext uri="{BB962C8B-B14F-4D97-AF65-F5344CB8AC3E}">
        <p14:creationId xmlns:p14="http://schemas.microsoft.com/office/powerpoint/2010/main" val="301353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51391"/>
            <a:ext cx="6705600" cy="4625609"/>
          </a:xfrm>
        </p:spPr>
        <p:txBody>
          <a:bodyPr/>
          <a:lstStyle/>
          <a:p>
            <a:r>
              <a:rPr lang="en-US" sz="8000" b="1" dirty="0">
                <a:solidFill>
                  <a:srgbClr val="FF0000"/>
                </a:solidFill>
              </a:rPr>
              <a:t>Client</a:t>
            </a:r>
            <a:br>
              <a:rPr lang="en-US" dirty="0"/>
            </a:br>
            <a:r>
              <a:rPr lang="en-US" sz="2800" i="1" dirty="0"/>
              <a:t>Which optimization tool is relevant?</a:t>
            </a:r>
            <a:br>
              <a:rPr lang="en-US" sz="2800" i="1" dirty="0"/>
            </a:br>
            <a:br>
              <a:rPr lang="en-US" sz="2800" i="1" dirty="0"/>
            </a:br>
            <a:endParaRPr lang="en-US" sz="2800" i="1" dirty="0"/>
          </a:p>
          <a:p>
            <a:r>
              <a:rPr lang="en-US" sz="8000" b="1" dirty="0">
                <a:solidFill>
                  <a:srgbClr val="FF0000"/>
                </a:solidFill>
              </a:rPr>
              <a:t>Designer</a:t>
            </a:r>
            <a:br>
              <a:rPr lang="en-US" dirty="0"/>
            </a:br>
            <a:r>
              <a:rPr lang="en-US" sz="2800" i="1" dirty="0"/>
              <a:t>Can I design an algorithm for this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35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</a:t>
            </a:r>
            <a:r>
              <a:rPr lang="en-US" dirty="0" err="1"/>
              <a:t>Eigenalgorithms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81" y="1905000"/>
            <a:ext cx="7345438" cy="448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124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Tools So Far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524000"/>
            <a:ext cx="8001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Roughly:</a:t>
            </a:r>
          </a:p>
          <a:p>
            <a:pPr marL="342900" indent="-342900">
              <a:buAutoNum type="arabicPeriod"/>
            </a:pPr>
            <a:r>
              <a:rPr lang="en-US" sz="3200" b="1" dirty="0"/>
              <a:t>Extract Laplace-Beltrami </a:t>
            </a:r>
            <a:r>
              <a:rPr lang="en-US" sz="3200" b="1" dirty="0" err="1">
                <a:solidFill>
                  <a:srgbClr val="FF0000"/>
                </a:solidFill>
              </a:rPr>
              <a:t>eigen</a:t>
            </a:r>
            <a:r>
              <a:rPr lang="en-US" sz="3200" b="1" dirty="0" err="1"/>
              <a:t>functions</a:t>
            </a:r>
            <a:r>
              <a:rPr lang="en-US" sz="3200" b="1" dirty="0"/>
              <a:t>:</a:t>
            </a:r>
            <a:br>
              <a:rPr lang="en-US" sz="3200" b="1" dirty="0"/>
            </a:br>
            <a:br>
              <a:rPr lang="en-US" sz="2400" b="1" dirty="0"/>
            </a:b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3200" b="1" dirty="0"/>
              <a:t>Find mapping matrix (</a:t>
            </a:r>
            <a:r>
              <a:rPr lang="en-US" sz="3200" b="1" dirty="0">
                <a:solidFill>
                  <a:srgbClr val="FF0000"/>
                </a:solidFill>
              </a:rPr>
              <a:t>linear</a:t>
            </a:r>
            <a:r>
              <a:rPr lang="en-US" sz="3200" b="1" dirty="0"/>
              <a:t> solve!):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362200"/>
            <a:ext cx="3048000" cy="5221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81400"/>
            <a:ext cx="8382000" cy="7566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grpSp>
        <p:nvGrpSpPr>
          <p:cNvPr id="16" name="Group 15"/>
          <p:cNvGrpSpPr/>
          <p:nvPr/>
        </p:nvGrpSpPr>
        <p:grpSpPr>
          <a:xfrm>
            <a:off x="1035205" y="4343400"/>
            <a:ext cx="7499196" cy="2092840"/>
            <a:chOff x="685800" y="4493941"/>
            <a:chExt cx="8198005" cy="22878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1476" y="4493941"/>
              <a:ext cx="2522329" cy="22878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9514" y="4642508"/>
              <a:ext cx="2337163" cy="19907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4678675"/>
              <a:ext cx="2088915" cy="1918391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>
              <a:off x="2514600" y="5637870"/>
              <a:ext cx="76200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019800" y="5637870"/>
              <a:ext cx="76200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117108" y="6489258"/>
            <a:ext cx="536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Ovsjanikov</a:t>
            </a:r>
            <a:r>
              <a:rPr lang="en-US" dirty="0"/>
              <a:t> et al.  “Functional Maps.”  SIGGRAPH 2012.</a:t>
            </a:r>
          </a:p>
        </p:txBody>
      </p:sp>
    </p:spTree>
    <p:extLst>
      <p:ext uri="{BB962C8B-B14F-4D97-AF65-F5344CB8AC3E}">
        <p14:creationId xmlns:p14="http://schemas.microsoft.com/office/powerpoint/2010/main" val="3968787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932" y="1905000"/>
            <a:ext cx="7482468" cy="4114800"/>
          </a:xfrm>
        </p:spPr>
        <p:txBody>
          <a:bodyPr>
            <a:noAutofit/>
          </a:bodyPr>
          <a:lstStyle/>
          <a:p>
            <a:r>
              <a:rPr lang="en-US" sz="4400" dirty="0"/>
              <a:t>Linear problems</a:t>
            </a:r>
            <a:br>
              <a:rPr lang="en-US" sz="4400" dirty="0"/>
            </a:br>
            <a:endParaRPr lang="en-US" sz="2400" dirty="0"/>
          </a:p>
          <a:p>
            <a:r>
              <a:rPr lang="en-US" sz="4400" b="1" dirty="0">
                <a:solidFill>
                  <a:srgbClr val="FF0000"/>
                </a:solidFill>
              </a:rPr>
              <a:t>Unconstrained optimization</a:t>
            </a:r>
            <a:br>
              <a:rPr lang="en-US" sz="4400" b="1" dirty="0">
                <a:solidFill>
                  <a:srgbClr val="FF0000"/>
                </a:solidFill>
              </a:rPr>
            </a:b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4400" dirty="0"/>
              <a:t>Equality-constrained optimization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 err="1"/>
              <a:t>Variational</a:t>
            </a:r>
            <a:r>
              <a:rPr lang="en-US" sz="4400" dirty="0"/>
              <a:t> problems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1237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Unconstrained Optimization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7" y="2667000"/>
            <a:ext cx="8183146" cy="322618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4800600" y="5105400"/>
            <a:ext cx="0" cy="78778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67200" y="5791200"/>
            <a:ext cx="3586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Unstructured.</a:t>
            </a:r>
          </a:p>
        </p:txBody>
      </p:sp>
    </p:spTree>
    <p:extLst>
      <p:ext uri="{BB962C8B-B14F-4D97-AF65-F5344CB8AC3E}">
        <p14:creationId xmlns:p14="http://schemas.microsoft.com/office/powerpoint/2010/main" val="1893109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Gradient descent</a:t>
            </a:r>
            <a:endParaRPr lang="en-US" sz="4500" b="1" dirty="0">
              <a:noFill/>
            </a:endParaRPr>
          </a:p>
        </p:txBody>
      </p:sp>
      <p:pic>
        <p:nvPicPr>
          <p:cNvPr id="1026" name="Picture 2" descr="http://blog.datumbox.com/wp-content/uploads/2013/10/gradient-descent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408176"/>
            <a:ext cx="6696075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5248505"/>
            <a:ext cx="6934200" cy="6950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486400" y="4944261"/>
            <a:ext cx="0" cy="5158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05400" y="4419600"/>
            <a:ext cx="2057811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Line search</a:t>
            </a:r>
            <a:endParaRPr lang="en-US" sz="30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2352659"/>
            <a:ext cx="2933699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Multiple optima!</a:t>
            </a:r>
            <a:endParaRPr lang="en-US" sz="3000" b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57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Accelerated gradient descent</a:t>
            </a:r>
            <a:endParaRPr lang="en-US" sz="4500" b="1" dirty="0">
              <a:noFill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95" y="2362200"/>
            <a:ext cx="8119211" cy="2583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60" y="1676400"/>
            <a:ext cx="5079681" cy="5901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9590" y="5125885"/>
            <a:ext cx="7524819" cy="8002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Quadratic convergence on convex problems!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(</a:t>
            </a:r>
            <a:r>
              <a:rPr lang="en-US" sz="1600" b="1" dirty="0" err="1">
                <a:solidFill>
                  <a:srgbClr val="FF0000"/>
                </a:solidFill>
              </a:rPr>
              <a:t>Nesterov</a:t>
            </a:r>
            <a:r>
              <a:rPr lang="en-US" sz="1600" b="1" dirty="0">
                <a:solidFill>
                  <a:srgbClr val="FF0000"/>
                </a:solidFill>
              </a:rPr>
              <a:t> 1983)</a:t>
            </a:r>
          </a:p>
        </p:txBody>
      </p:sp>
    </p:spTree>
    <p:extLst>
      <p:ext uri="{BB962C8B-B14F-4D97-AF65-F5344CB8AC3E}">
        <p14:creationId xmlns:p14="http://schemas.microsoft.com/office/powerpoint/2010/main" val="1247848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Algorithms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734730" y="1676400"/>
            <a:ext cx="3123270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Newton’s Method</a:t>
            </a:r>
            <a:endParaRPr lang="en-US" sz="4500" b="1" dirty="0">
              <a:noFill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812996"/>
            <a:ext cx="8610600" cy="70160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176454" y="3429000"/>
            <a:ext cx="6791093" cy="2210440"/>
            <a:chOff x="1776761" y="3650825"/>
            <a:chExt cx="6791093" cy="2210440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4335038" y="5045442"/>
              <a:ext cx="1" cy="464113"/>
            </a:xfrm>
            <a:prstGeom prst="line">
              <a:avLst/>
            </a:prstGeom>
            <a:ln w="38100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 5"/>
            <p:cNvSpPr/>
            <p:nvPr/>
          </p:nvSpPr>
          <p:spPr>
            <a:xfrm>
              <a:off x="1776761" y="3809333"/>
              <a:ext cx="6791093" cy="1976935"/>
            </a:xfrm>
            <a:custGeom>
              <a:avLst/>
              <a:gdLst>
                <a:gd name="connsiteX0" fmla="*/ 5018049 w 5018049"/>
                <a:gd name="connsiteY0" fmla="*/ 0 h 1573372"/>
                <a:gd name="connsiteX1" fmla="*/ 3780263 w 5018049"/>
                <a:gd name="connsiteY1" fmla="*/ 613317 h 1573372"/>
                <a:gd name="connsiteX2" fmla="*/ 1918010 w 5018049"/>
                <a:gd name="connsiteY2" fmla="*/ 1572322 h 1573372"/>
                <a:gd name="connsiteX3" fmla="*/ 836341 w 5018049"/>
                <a:gd name="connsiteY3" fmla="*/ 791737 h 1573372"/>
                <a:gd name="connsiteX4" fmla="*/ 0 w 5018049"/>
                <a:gd name="connsiteY4" fmla="*/ 367990 h 1573372"/>
                <a:gd name="connsiteX0" fmla="*/ 5018049 w 5018049"/>
                <a:gd name="connsiteY0" fmla="*/ 0 h 2052468"/>
                <a:gd name="connsiteX1" fmla="*/ 3780263 w 5018049"/>
                <a:gd name="connsiteY1" fmla="*/ 613317 h 2052468"/>
                <a:gd name="connsiteX2" fmla="*/ 2141035 w 5018049"/>
                <a:gd name="connsiteY2" fmla="*/ 2051825 h 2052468"/>
                <a:gd name="connsiteX3" fmla="*/ 836341 w 5018049"/>
                <a:gd name="connsiteY3" fmla="*/ 791737 h 2052468"/>
                <a:gd name="connsiteX4" fmla="*/ 0 w 5018049"/>
                <a:gd name="connsiteY4" fmla="*/ 367990 h 2052468"/>
                <a:gd name="connsiteX0" fmla="*/ 6791093 w 6791093"/>
                <a:gd name="connsiteY0" fmla="*/ 0 h 1974409"/>
                <a:gd name="connsiteX1" fmla="*/ 3780263 w 6791093"/>
                <a:gd name="connsiteY1" fmla="*/ 535258 h 1974409"/>
                <a:gd name="connsiteX2" fmla="*/ 2141035 w 6791093"/>
                <a:gd name="connsiteY2" fmla="*/ 1973766 h 1974409"/>
                <a:gd name="connsiteX3" fmla="*/ 836341 w 6791093"/>
                <a:gd name="connsiteY3" fmla="*/ 713678 h 1974409"/>
                <a:gd name="connsiteX4" fmla="*/ 0 w 6791093"/>
                <a:gd name="connsiteY4" fmla="*/ 289931 h 1974409"/>
                <a:gd name="connsiteX0" fmla="*/ 6791093 w 6791093"/>
                <a:gd name="connsiteY0" fmla="*/ 2526 h 1976935"/>
                <a:gd name="connsiteX1" fmla="*/ 3780263 w 6791093"/>
                <a:gd name="connsiteY1" fmla="*/ 537784 h 1976935"/>
                <a:gd name="connsiteX2" fmla="*/ 2141035 w 6791093"/>
                <a:gd name="connsiteY2" fmla="*/ 1976292 h 1976935"/>
                <a:gd name="connsiteX3" fmla="*/ 836341 w 6791093"/>
                <a:gd name="connsiteY3" fmla="*/ 716204 h 1976935"/>
                <a:gd name="connsiteX4" fmla="*/ 0 w 6791093"/>
                <a:gd name="connsiteY4" fmla="*/ 292457 h 197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093" h="1976935">
                  <a:moveTo>
                    <a:pt x="6791093" y="2526"/>
                  </a:moveTo>
                  <a:cubicBezTo>
                    <a:pt x="5832088" y="-27211"/>
                    <a:pt x="4555273" y="208823"/>
                    <a:pt x="3780263" y="537784"/>
                  </a:cubicBezTo>
                  <a:cubicBezTo>
                    <a:pt x="3005253" y="866745"/>
                    <a:pt x="2631689" y="1946555"/>
                    <a:pt x="2141035" y="1976292"/>
                  </a:cubicBezTo>
                  <a:cubicBezTo>
                    <a:pt x="1650381" y="2006029"/>
                    <a:pt x="1193180" y="996843"/>
                    <a:pt x="836341" y="716204"/>
                  </a:cubicBezTo>
                  <a:cubicBezTo>
                    <a:pt x="479502" y="435565"/>
                    <a:pt x="258336" y="403969"/>
                    <a:pt x="0" y="292457"/>
                  </a:cubicBezTo>
                </a:path>
              </a:pathLst>
            </a:custGeom>
            <a:noFill/>
            <a:ln w="635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2895600" y="3650825"/>
              <a:ext cx="4248615" cy="692575"/>
            </a:xfrm>
            <a:custGeom>
              <a:avLst/>
              <a:gdLst>
                <a:gd name="connsiteX0" fmla="*/ 0 w 4248615"/>
                <a:gd name="connsiteY0" fmla="*/ 0 h 692575"/>
                <a:gd name="connsiteX1" fmla="*/ 2074127 w 4248615"/>
                <a:gd name="connsiteY1" fmla="*/ 691376 h 692575"/>
                <a:gd name="connsiteX2" fmla="*/ 4248615 w 4248615"/>
                <a:gd name="connsiteY2" fmla="*/ 167269 h 69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615" h="692575">
                  <a:moveTo>
                    <a:pt x="0" y="0"/>
                  </a:moveTo>
                  <a:cubicBezTo>
                    <a:pt x="683012" y="331749"/>
                    <a:pt x="1366025" y="663498"/>
                    <a:pt x="2074127" y="691376"/>
                  </a:cubicBezTo>
                  <a:cubicBezTo>
                    <a:pt x="2782230" y="719254"/>
                    <a:pt x="3886200" y="252762"/>
                    <a:pt x="4248615" y="167269"/>
                  </a:cubicBezTo>
                </a:path>
              </a:pathLst>
            </a:custGeom>
            <a:noFill/>
            <a:ln cmpd="sng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977053" y="4083204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5105402" y="4343400"/>
              <a:ext cx="1" cy="305605"/>
            </a:xfrm>
            <a:prstGeom prst="line">
              <a:avLst/>
            </a:prstGeom>
            <a:ln w="38100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>
              <a:off x="3538653" y="4351128"/>
              <a:ext cx="1856678" cy="691412"/>
            </a:xfrm>
            <a:custGeom>
              <a:avLst/>
              <a:gdLst>
                <a:gd name="connsiteX0" fmla="*/ 0 w 4248615"/>
                <a:gd name="connsiteY0" fmla="*/ 0 h 692575"/>
                <a:gd name="connsiteX1" fmla="*/ 2074127 w 4248615"/>
                <a:gd name="connsiteY1" fmla="*/ 691376 h 692575"/>
                <a:gd name="connsiteX2" fmla="*/ 4248615 w 4248615"/>
                <a:gd name="connsiteY2" fmla="*/ 167269 h 692575"/>
                <a:gd name="connsiteX0" fmla="*/ 0 w 3599971"/>
                <a:gd name="connsiteY0" fmla="*/ 22302 h 713706"/>
                <a:gd name="connsiteX1" fmla="*/ 2074127 w 3599971"/>
                <a:gd name="connsiteY1" fmla="*/ 713678 h 713706"/>
                <a:gd name="connsiteX2" fmla="*/ 3599971 w 3599971"/>
                <a:gd name="connsiteY2" fmla="*/ 0 h 713706"/>
                <a:gd name="connsiteX0" fmla="*/ 0 w 3599971"/>
                <a:gd name="connsiteY0" fmla="*/ 22302 h 713706"/>
                <a:gd name="connsiteX1" fmla="*/ 2074127 w 3599971"/>
                <a:gd name="connsiteY1" fmla="*/ 713678 h 713706"/>
                <a:gd name="connsiteX2" fmla="*/ 3599971 w 3599971"/>
                <a:gd name="connsiteY2" fmla="*/ 0 h 713706"/>
                <a:gd name="connsiteX0" fmla="*/ 0 w 3599971"/>
                <a:gd name="connsiteY0" fmla="*/ 22302 h 713706"/>
                <a:gd name="connsiteX1" fmla="*/ 2074127 w 3599971"/>
                <a:gd name="connsiteY1" fmla="*/ 713678 h 713706"/>
                <a:gd name="connsiteX2" fmla="*/ 3599971 w 3599971"/>
                <a:gd name="connsiteY2" fmla="*/ 0 h 713706"/>
                <a:gd name="connsiteX0" fmla="*/ 0 w 3599971"/>
                <a:gd name="connsiteY0" fmla="*/ 22302 h 713706"/>
                <a:gd name="connsiteX1" fmla="*/ 2074127 w 3599971"/>
                <a:gd name="connsiteY1" fmla="*/ 713678 h 713706"/>
                <a:gd name="connsiteX2" fmla="*/ 3599971 w 3599971"/>
                <a:gd name="connsiteY2" fmla="*/ 0 h 713706"/>
                <a:gd name="connsiteX0" fmla="*/ 0 w 3599971"/>
                <a:gd name="connsiteY0" fmla="*/ 22302 h 713706"/>
                <a:gd name="connsiteX1" fmla="*/ 2074127 w 3599971"/>
                <a:gd name="connsiteY1" fmla="*/ 713678 h 713706"/>
                <a:gd name="connsiteX2" fmla="*/ 3599971 w 3599971"/>
                <a:gd name="connsiteY2" fmla="*/ 0 h 713706"/>
                <a:gd name="connsiteX0" fmla="*/ 0 w 3599971"/>
                <a:gd name="connsiteY0" fmla="*/ 22302 h 713706"/>
                <a:gd name="connsiteX1" fmla="*/ 2074127 w 3599971"/>
                <a:gd name="connsiteY1" fmla="*/ 713678 h 713706"/>
                <a:gd name="connsiteX2" fmla="*/ 3599971 w 3599971"/>
                <a:gd name="connsiteY2" fmla="*/ 0 h 713706"/>
                <a:gd name="connsiteX0" fmla="*/ 0 w 3599971"/>
                <a:gd name="connsiteY0" fmla="*/ 22302 h 691405"/>
                <a:gd name="connsiteX1" fmla="*/ 1620076 w 3599971"/>
                <a:gd name="connsiteY1" fmla="*/ 691375 h 691405"/>
                <a:gd name="connsiteX2" fmla="*/ 3599971 w 3599971"/>
                <a:gd name="connsiteY2" fmla="*/ 0 h 691405"/>
                <a:gd name="connsiteX0" fmla="*/ 0 w 3599971"/>
                <a:gd name="connsiteY0" fmla="*/ 22302 h 691412"/>
                <a:gd name="connsiteX1" fmla="*/ 1620076 w 3599971"/>
                <a:gd name="connsiteY1" fmla="*/ 691375 h 691412"/>
                <a:gd name="connsiteX2" fmla="*/ 3599971 w 3599971"/>
                <a:gd name="connsiteY2" fmla="*/ 0 h 69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9971" h="691412">
                  <a:moveTo>
                    <a:pt x="0" y="22302"/>
                  </a:moveTo>
                  <a:cubicBezTo>
                    <a:pt x="553284" y="420958"/>
                    <a:pt x="1020081" y="695092"/>
                    <a:pt x="1620076" y="691375"/>
                  </a:cubicBezTo>
                  <a:cubicBezTo>
                    <a:pt x="2220071" y="687658"/>
                    <a:pt x="2999721" y="275064"/>
                    <a:pt x="3599971" y="0"/>
                  </a:cubicBezTo>
                </a:path>
              </a:pathLst>
            </a:custGeom>
            <a:noFill/>
            <a:ln cmpd="sng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029202" y="4564082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029199" y="425847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258837" y="496168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58837" y="5435132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08822" y="378077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76057" y="463704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35210" y="549193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376746" y="4649005"/>
            <a:ext cx="2148073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Line search for stability</a:t>
            </a:r>
            <a:endParaRPr lang="en-US" sz="3000" b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7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Quasi-Newton:  BFGS and friends</a:t>
            </a:r>
            <a:endParaRPr lang="en-US" sz="4500" b="1" dirty="0">
              <a:noFill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48396" y="1676400"/>
            <a:ext cx="6847209" cy="990600"/>
            <a:chOff x="266700" y="1676400"/>
            <a:chExt cx="6847209" cy="990600"/>
          </a:xfrm>
        </p:grpSpPr>
        <p:sp>
          <p:nvSpPr>
            <p:cNvPr id="5" name="Rectangle 4"/>
            <p:cNvSpPr/>
            <p:nvPr/>
          </p:nvSpPr>
          <p:spPr>
            <a:xfrm>
              <a:off x="3734730" y="1676400"/>
              <a:ext cx="1370670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" y="1812996"/>
              <a:ext cx="6847209" cy="746627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 flipV="1">
            <a:off x="5105400" y="2559623"/>
            <a:ext cx="0" cy="90566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14800" y="3175337"/>
            <a:ext cx="2901201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Hessian approximation</a:t>
            </a:r>
            <a:endParaRPr lang="en-US" sz="3000" b="1" baseline="30000" dirty="0">
              <a:solidFill>
                <a:srgbClr val="FF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4289791"/>
            <a:ext cx="8382000" cy="1730009"/>
          </a:xfrm>
        </p:spPr>
        <p:txBody>
          <a:bodyPr/>
          <a:lstStyle/>
          <a:p>
            <a:r>
              <a:rPr lang="en-US" b="1" dirty="0"/>
              <a:t>(Often </a:t>
            </a:r>
            <a:r>
              <a:rPr lang="en-US" b="1" dirty="0">
                <a:solidFill>
                  <a:srgbClr val="FF0000"/>
                </a:solidFill>
              </a:rPr>
              <a:t>sparse</a:t>
            </a:r>
            <a:r>
              <a:rPr lang="en-US" b="1" dirty="0"/>
              <a:t>) approximation from previous samples and gradients</a:t>
            </a:r>
          </a:p>
          <a:p>
            <a:r>
              <a:rPr lang="en-US" b="1" dirty="0"/>
              <a:t>Inverse in </a:t>
            </a:r>
            <a:r>
              <a:rPr lang="en-US" b="1" dirty="0">
                <a:solidFill>
                  <a:srgbClr val="FF0000"/>
                </a:solidFill>
              </a:rPr>
              <a:t>closed form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9812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Shape Interpolation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547" y="1676400"/>
            <a:ext cx="7576905" cy="462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19653" y="6488668"/>
            <a:ext cx="870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</a:t>
            </a:r>
            <a:r>
              <a:rPr lang="en-US" dirty="0" err="1">
                <a:latin typeface="Corbel" panose="020B0503020204020204" pitchFamily="34" charset="0"/>
              </a:rPr>
              <a:t>öhlich</a:t>
            </a:r>
            <a:r>
              <a:rPr lang="en-US" dirty="0">
                <a:latin typeface="Corbel" panose="020B0503020204020204" pitchFamily="34" charset="0"/>
              </a:rPr>
              <a:t> and </a:t>
            </a:r>
            <a:r>
              <a:rPr lang="en-US" dirty="0" err="1">
                <a:latin typeface="Corbel" panose="020B0503020204020204" pitchFamily="34" charset="0"/>
              </a:rPr>
              <a:t>Botsch</a:t>
            </a:r>
            <a:r>
              <a:rPr lang="en-US" dirty="0">
                <a:latin typeface="Corbel" panose="020B0503020204020204" pitchFamily="34" charset="0"/>
              </a:rPr>
              <a:t>.  “Example-Driven Deformations Based on Discrete Shells.”  CGF 2011.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44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Pipeline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524000"/>
            <a:ext cx="8991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Roughly:</a:t>
            </a:r>
          </a:p>
          <a:p>
            <a:pPr marL="342900" indent="-342900">
              <a:buAutoNum type="arabicPeriod"/>
            </a:pP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Linearly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interpolate</a:t>
            </a:r>
            <a:r>
              <a:rPr lang="en-US" sz="3200" b="1" dirty="0"/>
              <a:t> edge lengths and dihedral angles.</a:t>
            </a:r>
            <a:br>
              <a:rPr lang="en-US" sz="2400" b="1" dirty="0"/>
            </a:br>
            <a:br>
              <a:rPr lang="en-US" sz="2200" b="1" dirty="0"/>
            </a:br>
            <a:endParaRPr lang="en-US" sz="2200" b="1" dirty="0"/>
          </a:p>
          <a:p>
            <a:pPr marL="342900" indent="-342900">
              <a:buAutoNum type="arabicPeriod"/>
            </a:pPr>
            <a:endParaRPr lang="en-US" sz="2400" b="1" dirty="0"/>
          </a:p>
          <a:p>
            <a:pPr marL="342900" indent="-342900">
              <a:buAutoNum type="arabicPeriod"/>
            </a:pP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3200" b="1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Nonlinear</a:t>
            </a:r>
            <a:r>
              <a:rPr lang="en-US" sz="3200" b="1" dirty="0"/>
              <a:t> optimization for vertex positions.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60" y="2743200"/>
            <a:ext cx="4611879" cy="1505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60" y="4724400"/>
            <a:ext cx="6108457" cy="207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10" name="TextBox 9"/>
          <p:cNvSpPr txBox="1"/>
          <p:nvPr/>
        </p:nvSpPr>
        <p:spPr>
          <a:xfrm>
            <a:off x="779954" y="5715000"/>
            <a:ext cx="2972211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Sum of squares: Gauss-Newton</a:t>
            </a:r>
            <a:endParaRPr lang="en-US" sz="3000" b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1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1609725"/>
            <a:ext cx="6799263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Bias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Numerical analysis is a </a:t>
            </a:r>
            <a:r>
              <a:rPr lang="en-US" sz="4500" b="1" u="sng" dirty="0">
                <a:solidFill>
                  <a:srgbClr val="FF0000"/>
                </a:solidFill>
              </a:rPr>
              <a:t>huge</a:t>
            </a:r>
            <a:r>
              <a:rPr lang="en-US" sz="4500" b="1" dirty="0">
                <a:solidFill>
                  <a:srgbClr val="FF0000"/>
                </a:solidFill>
              </a:rPr>
              <a:t> field.</a:t>
            </a:r>
            <a:endParaRPr lang="en-US" sz="4500" b="1" dirty="0">
              <a:noFill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1676400"/>
            <a:ext cx="533400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Patterns, algorithms, &amp; examples common in </a:t>
            </a:r>
            <a:r>
              <a:rPr lang="en-US" sz="2800" b="1" dirty="0">
                <a:solidFill>
                  <a:srgbClr val="FF0000"/>
                </a:solidFill>
              </a:rPr>
              <a:t>geometry</a:t>
            </a:r>
            <a:r>
              <a:rPr lang="en-US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9255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6191"/>
            <a:ext cx="8229600" cy="4092209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Matlab</a:t>
            </a:r>
            <a:r>
              <a:rPr lang="en-US" b="1" dirty="0"/>
              <a:t>: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fminunc</a:t>
            </a:r>
            <a:r>
              <a:rPr lang="en-US" b="1" dirty="0"/>
              <a:t> 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C++</a:t>
            </a:r>
            <a:r>
              <a:rPr lang="en-US" b="1" dirty="0"/>
              <a:t>: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libLBFGS</a:t>
            </a:r>
            <a:r>
              <a:rPr lang="en-US" b="1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dlib</a:t>
            </a:r>
            <a:r>
              <a:rPr lang="en-US" b="1" dirty="0"/>
              <a:t>, others</a:t>
            </a:r>
          </a:p>
          <a:p>
            <a:pPr algn="ctr"/>
            <a:endParaRPr lang="en-US" b="1" dirty="0"/>
          </a:p>
          <a:p>
            <a:pPr marL="118872" indent="0" algn="ctr">
              <a:buNone/>
            </a:pPr>
            <a:r>
              <a:rPr lang="en-US" b="1" dirty="0"/>
              <a:t>Typically provide functions for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b="1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gradient</a:t>
            </a:r>
            <a:r>
              <a:rPr lang="en-US" b="1" dirty="0"/>
              <a:t> (and optionally, </a:t>
            </a:r>
            <a:r>
              <a:rPr lang="en-US" b="1" dirty="0">
                <a:solidFill>
                  <a:srgbClr val="FF0000"/>
                </a:solidFill>
              </a:rPr>
              <a:t>Hessian</a:t>
            </a:r>
            <a:r>
              <a:rPr lang="en-US" b="1" dirty="0"/>
              <a:t>).</a:t>
            </a:r>
          </a:p>
          <a:p>
            <a:pPr marL="118872" indent="0" algn="ctr">
              <a:buNone/>
            </a:pPr>
            <a:endParaRPr lang="en-US" b="1" dirty="0"/>
          </a:p>
          <a:p>
            <a:pPr marL="118872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Try several!</a:t>
            </a:r>
          </a:p>
        </p:txBody>
      </p:sp>
    </p:spTree>
    <p:extLst>
      <p:ext uri="{BB962C8B-B14F-4D97-AF65-F5344CB8AC3E}">
        <p14:creationId xmlns:p14="http://schemas.microsoft.com/office/powerpoint/2010/main" val="1476905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Tricks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Regularization</a:t>
            </a:r>
            <a:endParaRPr lang="en-US" sz="4500" b="1" dirty="0">
              <a:noFill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5" y="1541031"/>
            <a:ext cx="9071871" cy="45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39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Tricks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1" y="1548384"/>
            <a:ext cx="5965351" cy="1956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77" y="3673583"/>
            <a:ext cx="6600951" cy="2345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Multiscale/graduated optimization</a:t>
            </a:r>
            <a:endParaRPr lang="en-US" sz="4500" b="1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5214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932" y="1905000"/>
            <a:ext cx="7040137" cy="4114800"/>
          </a:xfrm>
        </p:spPr>
        <p:txBody>
          <a:bodyPr>
            <a:noAutofit/>
          </a:bodyPr>
          <a:lstStyle/>
          <a:p>
            <a:r>
              <a:rPr lang="en-US" sz="4400" dirty="0"/>
              <a:t>Linear problems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/>
              <a:t>Unconstrained optimization</a:t>
            </a:r>
            <a:br>
              <a:rPr lang="en-US" sz="4400" dirty="0"/>
            </a:br>
            <a:endParaRPr lang="en-US" sz="2400" dirty="0"/>
          </a:p>
          <a:p>
            <a:r>
              <a:rPr lang="en-US" sz="4400" b="1" dirty="0">
                <a:solidFill>
                  <a:srgbClr val="FF0000"/>
                </a:solidFill>
              </a:rPr>
              <a:t>Equality-constrained optimization</a:t>
            </a:r>
            <a:br>
              <a:rPr lang="en-US" sz="4400" b="1" dirty="0">
                <a:solidFill>
                  <a:srgbClr val="FF0000"/>
                </a:solidFill>
              </a:rPr>
            </a:b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4400" dirty="0" err="1"/>
              <a:t>Variational</a:t>
            </a:r>
            <a:r>
              <a:rPr lang="en-US" sz="4400" dirty="0"/>
              <a:t> problems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80532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 Multipliers: Idea</a:t>
            </a:r>
          </a:p>
        </p:txBody>
      </p:sp>
      <p:sp>
        <p:nvSpPr>
          <p:cNvPr id="6" name="Oval 5"/>
          <p:cNvSpPr/>
          <p:nvPr/>
        </p:nvSpPr>
        <p:spPr>
          <a:xfrm>
            <a:off x="2299009" y="4577576"/>
            <a:ext cx="609600" cy="609600"/>
          </a:xfrm>
          <a:prstGeom prst="ellipse">
            <a:avLst/>
          </a:prstGeom>
          <a:noFill/>
          <a:ln cmpd="sng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84609" y="3663176"/>
            <a:ext cx="2438400" cy="2438400"/>
          </a:xfrm>
          <a:prstGeom prst="ellipse">
            <a:avLst/>
          </a:prstGeom>
          <a:noFill/>
          <a:ln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41809" y="4120376"/>
            <a:ext cx="1524000" cy="1524000"/>
          </a:xfrm>
          <a:prstGeom prst="ellipse">
            <a:avLst/>
          </a:prstGeom>
          <a:noFill/>
          <a:ln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1209" y="3124200"/>
            <a:ext cx="3505200" cy="3505200"/>
          </a:xfrm>
          <a:prstGeom prst="ellipse">
            <a:avLst/>
          </a:prstGeom>
          <a:noFill/>
          <a:ln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5409" y="2438400"/>
            <a:ext cx="4876800" cy="4876800"/>
          </a:xfrm>
          <a:prstGeom prst="ellipse">
            <a:avLst/>
          </a:prstGeom>
          <a:noFill/>
          <a:ln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-672791" y="1600200"/>
            <a:ext cx="6553200" cy="6553200"/>
          </a:xfrm>
          <a:prstGeom prst="ellipse">
            <a:avLst/>
          </a:prstGeom>
          <a:noFill/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-104080" y="1891433"/>
            <a:ext cx="7114480" cy="5780608"/>
          </a:xfrm>
          <a:custGeom>
            <a:avLst/>
            <a:gdLst>
              <a:gd name="connsiteX0" fmla="*/ 0 w 6411952"/>
              <a:gd name="connsiteY0" fmla="*/ 61335 h 5068233"/>
              <a:gd name="connsiteX1" fmla="*/ 2609386 w 6411952"/>
              <a:gd name="connsiteY1" fmla="*/ 317813 h 5068233"/>
              <a:gd name="connsiteX2" fmla="*/ 3601844 w 6411952"/>
              <a:gd name="connsiteY2" fmla="*/ 2525754 h 5068233"/>
              <a:gd name="connsiteX3" fmla="*/ 6411952 w 6411952"/>
              <a:gd name="connsiteY3" fmla="*/ 5068233 h 5068233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6411952 w 6411952"/>
              <a:gd name="connsiteY3" fmla="*/ 5034704 h 5034704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4828479 w 6411952"/>
              <a:gd name="connsiteY3" fmla="*/ 3663103 h 5034704"/>
              <a:gd name="connsiteX4" fmla="*/ 6411952 w 6411952"/>
              <a:gd name="connsiteY4" fmla="*/ 5034704 h 5034704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4728118 w 6411952"/>
              <a:gd name="connsiteY3" fmla="*/ 4265269 h 5034704"/>
              <a:gd name="connsiteX4" fmla="*/ 6411952 w 6411952"/>
              <a:gd name="connsiteY4" fmla="*/ 5034704 h 5034704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728118 w 6846850"/>
              <a:gd name="connsiteY3" fmla="*/ 4265269 h 5770685"/>
              <a:gd name="connsiteX4" fmla="*/ 6846850 w 6846850"/>
              <a:gd name="connsiteY4" fmla="*/ 5770685 h 5770685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728118 w 6846850"/>
              <a:gd name="connsiteY3" fmla="*/ 4265269 h 5770685"/>
              <a:gd name="connsiteX4" fmla="*/ 6846850 w 6846850"/>
              <a:gd name="connsiteY4" fmla="*/ 5770685 h 5770685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672362 w 6846850"/>
              <a:gd name="connsiteY3" fmla="*/ 4532898 h 5770685"/>
              <a:gd name="connsiteX4" fmla="*/ 6846850 w 6846850"/>
              <a:gd name="connsiteY4" fmla="*/ 5770685 h 5770685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480" h="5780608">
                <a:moveTo>
                  <a:pt x="0" y="26578"/>
                </a:moveTo>
                <a:cubicBezTo>
                  <a:pt x="1004539" y="-50552"/>
                  <a:pt x="1852963" y="26578"/>
                  <a:pt x="2497875" y="439173"/>
                </a:cubicBezTo>
                <a:cubicBezTo>
                  <a:pt x="3142787" y="851768"/>
                  <a:pt x="3730083" y="1684393"/>
                  <a:pt x="3869474" y="2502148"/>
                </a:cubicBezTo>
                <a:cubicBezTo>
                  <a:pt x="4008865" y="3319903"/>
                  <a:pt x="4471641" y="4119075"/>
                  <a:pt x="4939992" y="4542821"/>
                </a:cubicBezTo>
                <a:cubicBezTo>
                  <a:pt x="5408343" y="4966567"/>
                  <a:pt x="6560636" y="5685822"/>
                  <a:pt x="7114480" y="5780608"/>
                </a:cubicBezTo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8442">
            <a:off x="2298489" y="6035211"/>
            <a:ext cx="1497353" cy="408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216">
            <a:off x="1833275" y="1924509"/>
            <a:ext cx="1489965" cy="4088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18" y="1616927"/>
            <a:ext cx="4430333" cy="15056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7656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 Multipliers: Idea</a:t>
            </a:r>
          </a:p>
        </p:txBody>
      </p:sp>
      <p:sp>
        <p:nvSpPr>
          <p:cNvPr id="6" name="Oval 5"/>
          <p:cNvSpPr/>
          <p:nvPr/>
        </p:nvSpPr>
        <p:spPr>
          <a:xfrm>
            <a:off x="2299009" y="4577576"/>
            <a:ext cx="609600" cy="609600"/>
          </a:xfrm>
          <a:prstGeom prst="ellipse">
            <a:avLst/>
          </a:prstGeom>
          <a:noFill/>
          <a:ln cmpd="sng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84609" y="3663176"/>
            <a:ext cx="2438400" cy="2438400"/>
          </a:xfrm>
          <a:prstGeom prst="ellipse">
            <a:avLst/>
          </a:prstGeom>
          <a:noFill/>
          <a:ln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41809" y="4120376"/>
            <a:ext cx="1524000" cy="1524000"/>
          </a:xfrm>
          <a:prstGeom prst="ellipse">
            <a:avLst/>
          </a:prstGeom>
          <a:noFill/>
          <a:ln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1209" y="3124200"/>
            <a:ext cx="3505200" cy="3505200"/>
          </a:xfrm>
          <a:prstGeom prst="ellipse">
            <a:avLst/>
          </a:prstGeom>
          <a:noFill/>
          <a:ln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5409" y="2438400"/>
            <a:ext cx="4876800" cy="4876800"/>
          </a:xfrm>
          <a:prstGeom prst="ellipse">
            <a:avLst/>
          </a:prstGeom>
          <a:noFill/>
          <a:ln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-672791" y="1600200"/>
            <a:ext cx="6553200" cy="6553200"/>
          </a:xfrm>
          <a:prstGeom prst="ellipse">
            <a:avLst/>
          </a:prstGeom>
          <a:noFill/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-104080" y="1891433"/>
            <a:ext cx="7114480" cy="5780608"/>
          </a:xfrm>
          <a:custGeom>
            <a:avLst/>
            <a:gdLst>
              <a:gd name="connsiteX0" fmla="*/ 0 w 6411952"/>
              <a:gd name="connsiteY0" fmla="*/ 61335 h 5068233"/>
              <a:gd name="connsiteX1" fmla="*/ 2609386 w 6411952"/>
              <a:gd name="connsiteY1" fmla="*/ 317813 h 5068233"/>
              <a:gd name="connsiteX2" fmla="*/ 3601844 w 6411952"/>
              <a:gd name="connsiteY2" fmla="*/ 2525754 h 5068233"/>
              <a:gd name="connsiteX3" fmla="*/ 6411952 w 6411952"/>
              <a:gd name="connsiteY3" fmla="*/ 5068233 h 5068233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6411952 w 6411952"/>
              <a:gd name="connsiteY3" fmla="*/ 5034704 h 5034704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4828479 w 6411952"/>
              <a:gd name="connsiteY3" fmla="*/ 3663103 h 5034704"/>
              <a:gd name="connsiteX4" fmla="*/ 6411952 w 6411952"/>
              <a:gd name="connsiteY4" fmla="*/ 5034704 h 5034704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4728118 w 6411952"/>
              <a:gd name="connsiteY3" fmla="*/ 4265269 h 5034704"/>
              <a:gd name="connsiteX4" fmla="*/ 6411952 w 6411952"/>
              <a:gd name="connsiteY4" fmla="*/ 5034704 h 5034704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728118 w 6846850"/>
              <a:gd name="connsiteY3" fmla="*/ 4265269 h 5770685"/>
              <a:gd name="connsiteX4" fmla="*/ 6846850 w 6846850"/>
              <a:gd name="connsiteY4" fmla="*/ 5770685 h 5770685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728118 w 6846850"/>
              <a:gd name="connsiteY3" fmla="*/ 4265269 h 5770685"/>
              <a:gd name="connsiteX4" fmla="*/ 6846850 w 6846850"/>
              <a:gd name="connsiteY4" fmla="*/ 5770685 h 5770685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672362 w 6846850"/>
              <a:gd name="connsiteY3" fmla="*/ 4532898 h 5770685"/>
              <a:gd name="connsiteX4" fmla="*/ 6846850 w 6846850"/>
              <a:gd name="connsiteY4" fmla="*/ 5770685 h 5770685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480" h="5780608">
                <a:moveTo>
                  <a:pt x="0" y="26578"/>
                </a:moveTo>
                <a:cubicBezTo>
                  <a:pt x="1004539" y="-50552"/>
                  <a:pt x="1852963" y="26578"/>
                  <a:pt x="2497875" y="439173"/>
                </a:cubicBezTo>
                <a:cubicBezTo>
                  <a:pt x="3142787" y="851768"/>
                  <a:pt x="3730083" y="1684393"/>
                  <a:pt x="3869474" y="2502148"/>
                </a:cubicBezTo>
                <a:cubicBezTo>
                  <a:pt x="4008865" y="3319903"/>
                  <a:pt x="4471641" y="4119075"/>
                  <a:pt x="4939992" y="4542821"/>
                </a:cubicBezTo>
                <a:cubicBezTo>
                  <a:pt x="5408343" y="4966567"/>
                  <a:pt x="6560636" y="5685822"/>
                  <a:pt x="7114480" y="5780608"/>
                </a:cubicBezTo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rot="18900000" flipH="1" flipV="1">
            <a:off x="3879688" y="3809077"/>
            <a:ext cx="892098" cy="25647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8900000" flipH="1">
            <a:off x="2074127" y="3014803"/>
            <a:ext cx="911945" cy="18247"/>
          </a:xfrm>
          <a:prstGeom prst="straightConnector1">
            <a:avLst/>
          </a:prstGeom>
          <a:ln w="508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29" y="3437504"/>
            <a:ext cx="852112" cy="3694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22" y="2668198"/>
            <a:ext cx="829947" cy="364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62600" y="5950803"/>
                <a:ext cx="3493072" cy="8309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Decrease </a:t>
                </a:r>
                <a:r>
                  <a:rPr lang="en-US" sz="24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</a:t>
                </a:r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sz="24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- Violate constraint: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950803"/>
                <a:ext cx="3493072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604" t="-5000" b="-13571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18" y="1616927"/>
            <a:ext cx="4430333" cy="15056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9402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 Multipliers: Idea</a:t>
            </a:r>
          </a:p>
        </p:txBody>
      </p:sp>
      <p:sp>
        <p:nvSpPr>
          <p:cNvPr id="6" name="Oval 5"/>
          <p:cNvSpPr/>
          <p:nvPr/>
        </p:nvSpPr>
        <p:spPr>
          <a:xfrm>
            <a:off x="2299009" y="4577576"/>
            <a:ext cx="609600" cy="609600"/>
          </a:xfrm>
          <a:prstGeom prst="ellipse">
            <a:avLst/>
          </a:prstGeom>
          <a:noFill/>
          <a:ln cmpd="sng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84609" y="3663176"/>
            <a:ext cx="2438400" cy="2438400"/>
          </a:xfrm>
          <a:prstGeom prst="ellipse">
            <a:avLst/>
          </a:prstGeom>
          <a:noFill/>
          <a:ln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41809" y="4120376"/>
            <a:ext cx="1524000" cy="1524000"/>
          </a:xfrm>
          <a:prstGeom prst="ellipse">
            <a:avLst/>
          </a:prstGeom>
          <a:noFill/>
          <a:ln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1209" y="3124200"/>
            <a:ext cx="3505200" cy="3505200"/>
          </a:xfrm>
          <a:prstGeom prst="ellipse">
            <a:avLst/>
          </a:prstGeom>
          <a:noFill/>
          <a:ln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5409" y="2438400"/>
            <a:ext cx="4876800" cy="4876800"/>
          </a:xfrm>
          <a:prstGeom prst="ellipse">
            <a:avLst/>
          </a:prstGeom>
          <a:noFill/>
          <a:ln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-672791" y="1600200"/>
            <a:ext cx="6553200" cy="6553200"/>
          </a:xfrm>
          <a:prstGeom prst="ellipse">
            <a:avLst/>
          </a:prstGeom>
          <a:noFill/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-104080" y="1891433"/>
            <a:ext cx="7114480" cy="5780608"/>
          </a:xfrm>
          <a:custGeom>
            <a:avLst/>
            <a:gdLst>
              <a:gd name="connsiteX0" fmla="*/ 0 w 6411952"/>
              <a:gd name="connsiteY0" fmla="*/ 61335 h 5068233"/>
              <a:gd name="connsiteX1" fmla="*/ 2609386 w 6411952"/>
              <a:gd name="connsiteY1" fmla="*/ 317813 h 5068233"/>
              <a:gd name="connsiteX2" fmla="*/ 3601844 w 6411952"/>
              <a:gd name="connsiteY2" fmla="*/ 2525754 h 5068233"/>
              <a:gd name="connsiteX3" fmla="*/ 6411952 w 6411952"/>
              <a:gd name="connsiteY3" fmla="*/ 5068233 h 5068233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6411952 w 6411952"/>
              <a:gd name="connsiteY3" fmla="*/ 5034704 h 5034704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4828479 w 6411952"/>
              <a:gd name="connsiteY3" fmla="*/ 3663103 h 5034704"/>
              <a:gd name="connsiteX4" fmla="*/ 6411952 w 6411952"/>
              <a:gd name="connsiteY4" fmla="*/ 5034704 h 5034704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4728118 w 6411952"/>
              <a:gd name="connsiteY3" fmla="*/ 4265269 h 5034704"/>
              <a:gd name="connsiteX4" fmla="*/ 6411952 w 6411952"/>
              <a:gd name="connsiteY4" fmla="*/ 5034704 h 5034704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728118 w 6846850"/>
              <a:gd name="connsiteY3" fmla="*/ 4265269 h 5770685"/>
              <a:gd name="connsiteX4" fmla="*/ 6846850 w 6846850"/>
              <a:gd name="connsiteY4" fmla="*/ 5770685 h 5770685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728118 w 6846850"/>
              <a:gd name="connsiteY3" fmla="*/ 4265269 h 5770685"/>
              <a:gd name="connsiteX4" fmla="*/ 6846850 w 6846850"/>
              <a:gd name="connsiteY4" fmla="*/ 5770685 h 5770685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672362 w 6846850"/>
              <a:gd name="connsiteY3" fmla="*/ 4532898 h 5770685"/>
              <a:gd name="connsiteX4" fmla="*/ 6846850 w 6846850"/>
              <a:gd name="connsiteY4" fmla="*/ 5770685 h 5770685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480" h="5780608">
                <a:moveTo>
                  <a:pt x="0" y="26578"/>
                </a:moveTo>
                <a:cubicBezTo>
                  <a:pt x="1004539" y="-50552"/>
                  <a:pt x="1852963" y="26578"/>
                  <a:pt x="2497875" y="439173"/>
                </a:cubicBezTo>
                <a:cubicBezTo>
                  <a:pt x="3142787" y="851768"/>
                  <a:pt x="3730083" y="1684393"/>
                  <a:pt x="3869474" y="2502148"/>
                </a:cubicBezTo>
                <a:cubicBezTo>
                  <a:pt x="4008865" y="3319903"/>
                  <a:pt x="4471641" y="4119075"/>
                  <a:pt x="4939992" y="4542821"/>
                </a:cubicBezTo>
                <a:cubicBezTo>
                  <a:pt x="5408343" y="4966567"/>
                  <a:pt x="6560636" y="5685822"/>
                  <a:pt x="7114480" y="5780608"/>
                </a:cubicBezTo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18" y="1616927"/>
            <a:ext cx="4430333" cy="15056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 flipH="1">
            <a:off x="2819400" y="4616605"/>
            <a:ext cx="994317" cy="268409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811967" y="4345893"/>
            <a:ext cx="1061780" cy="275764"/>
          </a:xfrm>
          <a:prstGeom prst="straightConnector1">
            <a:avLst/>
          </a:prstGeom>
          <a:ln w="5080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97" y="4896968"/>
            <a:ext cx="852112" cy="3694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36" y="3955357"/>
            <a:ext cx="829947" cy="36448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3608921" y="4430118"/>
            <a:ext cx="406091" cy="406091"/>
          </a:xfrm>
          <a:prstGeom prst="ellipse">
            <a:avLst/>
          </a:prstGeom>
          <a:solidFill>
            <a:srgbClr val="FFFF00"/>
          </a:solidFill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107367" y="4842808"/>
            <a:ext cx="3960433" cy="1938992"/>
            <a:chOff x="5107367" y="4842808"/>
            <a:chExt cx="3960433" cy="1938992"/>
          </a:xfrm>
        </p:grpSpPr>
        <p:sp>
          <p:nvSpPr>
            <p:cNvPr id="20" name="TextBox 19"/>
            <p:cNvSpPr txBox="1"/>
            <p:nvPr/>
          </p:nvSpPr>
          <p:spPr>
            <a:xfrm>
              <a:off x="5107367" y="4842808"/>
              <a:ext cx="3960433" cy="193899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Want:</a:t>
              </a:r>
            </a:p>
            <a:p>
              <a:endParaRPr lang="en-US" sz="4000" b="1" dirty="0">
                <a:solidFill>
                  <a:schemeClr val="bg1"/>
                </a:solidFill>
              </a:endParaRPr>
            </a:p>
            <a:p>
              <a:endParaRPr lang="en-US" sz="4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7011" y="5298485"/>
              <a:ext cx="3571941" cy="1296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1434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448"/>
            <a:ext cx="9144000" cy="1252728"/>
          </a:xfrm>
        </p:spPr>
        <p:txBody>
          <a:bodyPr>
            <a:normAutofit/>
          </a:bodyPr>
          <a:lstStyle/>
          <a:p>
            <a:r>
              <a:rPr lang="en-US" dirty="0"/>
              <a:t>Example:  Symmetric Eigenvectors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24200"/>
            <a:ext cx="8229600" cy="231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4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Lagrange Multipliers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819400"/>
            <a:ext cx="9144000" cy="149271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</a:rPr>
              <a:t>Turns constrained optimization into</a:t>
            </a:r>
          </a:p>
          <a:p>
            <a:pPr algn="ctr"/>
            <a:r>
              <a:rPr lang="en-US" sz="5500" b="1" dirty="0">
                <a:solidFill>
                  <a:srgbClr val="FF0000"/>
                </a:solidFill>
              </a:rPr>
              <a:t>unconstrained root-finding.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612655"/>
            <a:ext cx="3810000" cy="131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02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4800" b="1" dirty="0">
                    <a:solidFill>
                      <a:srgbClr val="FF0000"/>
                    </a:solidFill>
                  </a:rPr>
                  <a:t>Reparameterization</a:t>
                </a:r>
                <a:br>
                  <a:rPr lang="en-US" dirty="0"/>
                </a:br>
                <a:r>
                  <a:rPr lang="en-US" sz="2400" b="1" dirty="0"/>
                  <a:t>Eliminate constraints to reduce to unconstrained case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r>
                  <a:rPr lang="en-US" sz="4800" b="1" dirty="0">
                    <a:solidFill>
                      <a:srgbClr val="FF0000"/>
                    </a:solidFill>
                  </a:rPr>
                  <a:t>Newton’s method</a:t>
                </a:r>
                <a:br>
                  <a:rPr lang="en-US" dirty="0"/>
                </a:br>
                <a:r>
                  <a:rPr lang="en-US" sz="2400" b="1" dirty="0"/>
                  <a:t>Approximation: quadratic function with linear constraint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sz="4800" b="1" dirty="0">
                    <a:solidFill>
                      <a:srgbClr val="FF0000"/>
                    </a:solidFill>
                  </a:rPr>
                  <a:t>Penalty method</a:t>
                </a:r>
                <a:br>
                  <a:rPr lang="en-US" dirty="0"/>
                </a:br>
                <a:r>
                  <a:rPr lang="en-US" sz="2400" b="1" dirty="0"/>
                  <a:t>Augment objective with barrier term, e.g.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37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19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932" y="1905000"/>
            <a:ext cx="7040137" cy="4114800"/>
          </a:xfrm>
        </p:spPr>
        <p:txBody>
          <a:bodyPr>
            <a:noAutofit/>
          </a:bodyPr>
          <a:lstStyle/>
          <a:p>
            <a:r>
              <a:rPr lang="en-US" sz="4400" dirty="0"/>
              <a:t>Linear problems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/>
              <a:t>Unconstrained optimization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/>
              <a:t>Equality-constrained optimization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 err="1"/>
              <a:t>Variational</a:t>
            </a:r>
            <a:r>
              <a:rPr lang="en-US" sz="4400" dirty="0"/>
              <a:t> problems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18668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447800" y="4577576"/>
            <a:ext cx="609600" cy="609600"/>
          </a:xfrm>
          <a:prstGeom prst="ellipse">
            <a:avLst/>
          </a:prstGeom>
          <a:noFill/>
          <a:ln cmpd="sng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" y="3663176"/>
            <a:ext cx="2438400" cy="2438400"/>
          </a:xfrm>
          <a:prstGeom prst="ellipse">
            <a:avLst/>
          </a:prstGeom>
          <a:noFill/>
          <a:ln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90600" y="4120376"/>
            <a:ext cx="1524000" cy="1524000"/>
          </a:xfrm>
          <a:prstGeom prst="ellipse">
            <a:avLst/>
          </a:prstGeom>
          <a:noFill/>
          <a:ln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0" y="3124200"/>
            <a:ext cx="3505200" cy="3505200"/>
          </a:xfrm>
          <a:prstGeom prst="ellipse">
            <a:avLst/>
          </a:prstGeom>
          <a:noFill/>
          <a:ln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-685800" y="2438400"/>
            <a:ext cx="4876800" cy="4876800"/>
          </a:xfrm>
          <a:prstGeom prst="ellipse">
            <a:avLst/>
          </a:prstGeom>
          <a:noFill/>
          <a:ln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1524000" y="1600200"/>
            <a:ext cx="6553200" cy="6553200"/>
          </a:xfrm>
          <a:prstGeom prst="ellipse">
            <a:avLst/>
          </a:prstGeom>
          <a:noFill/>
          <a:ln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38198" y="1567606"/>
            <a:ext cx="1828802" cy="1828802"/>
          </a:xfrm>
          <a:prstGeom prst="ellipse">
            <a:avLst/>
          </a:prstGeom>
          <a:solidFill>
            <a:schemeClr val="accent4">
              <a:lumMod val="75000"/>
              <a:alpha val="44000"/>
            </a:schemeClr>
          </a:solidFill>
          <a:ln cmpd="sng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955289" y="1891433"/>
            <a:ext cx="7114480" cy="5780608"/>
          </a:xfrm>
          <a:custGeom>
            <a:avLst/>
            <a:gdLst>
              <a:gd name="connsiteX0" fmla="*/ 0 w 6411952"/>
              <a:gd name="connsiteY0" fmla="*/ 61335 h 5068233"/>
              <a:gd name="connsiteX1" fmla="*/ 2609386 w 6411952"/>
              <a:gd name="connsiteY1" fmla="*/ 317813 h 5068233"/>
              <a:gd name="connsiteX2" fmla="*/ 3601844 w 6411952"/>
              <a:gd name="connsiteY2" fmla="*/ 2525754 h 5068233"/>
              <a:gd name="connsiteX3" fmla="*/ 6411952 w 6411952"/>
              <a:gd name="connsiteY3" fmla="*/ 5068233 h 5068233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6411952 w 6411952"/>
              <a:gd name="connsiteY3" fmla="*/ 5034704 h 5034704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4828479 w 6411952"/>
              <a:gd name="connsiteY3" fmla="*/ 3663103 h 5034704"/>
              <a:gd name="connsiteX4" fmla="*/ 6411952 w 6411952"/>
              <a:gd name="connsiteY4" fmla="*/ 5034704 h 5034704"/>
              <a:gd name="connsiteX0" fmla="*/ 0 w 6411952"/>
              <a:gd name="connsiteY0" fmla="*/ 27806 h 5034704"/>
              <a:gd name="connsiteX1" fmla="*/ 2230245 w 6411952"/>
              <a:gd name="connsiteY1" fmla="*/ 429250 h 5034704"/>
              <a:gd name="connsiteX2" fmla="*/ 3601844 w 6411952"/>
              <a:gd name="connsiteY2" fmla="*/ 2492225 h 5034704"/>
              <a:gd name="connsiteX3" fmla="*/ 4728118 w 6411952"/>
              <a:gd name="connsiteY3" fmla="*/ 4265269 h 5034704"/>
              <a:gd name="connsiteX4" fmla="*/ 6411952 w 6411952"/>
              <a:gd name="connsiteY4" fmla="*/ 5034704 h 5034704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728118 w 6846850"/>
              <a:gd name="connsiteY3" fmla="*/ 4265269 h 5770685"/>
              <a:gd name="connsiteX4" fmla="*/ 6846850 w 6846850"/>
              <a:gd name="connsiteY4" fmla="*/ 5770685 h 5770685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728118 w 6846850"/>
              <a:gd name="connsiteY3" fmla="*/ 4265269 h 5770685"/>
              <a:gd name="connsiteX4" fmla="*/ 6846850 w 6846850"/>
              <a:gd name="connsiteY4" fmla="*/ 5770685 h 5770685"/>
              <a:gd name="connsiteX0" fmla="*/ 0 w 6846850"/>
              <a:gd name="connsiteY0" fmla="*/ 27806 h 5770685"/>
              <a:gd name="connsiteX1" fmla="*/ 2230245 w 6846850"/>
              <a:gd name="connsiteY1" fmla="*/ 429250 h 5770685"/>
              <a:gd name="connsiteX2" fmla="*/ 3601844 w 6846850"/>
              <a:gd name="connsiteY2" fmla="*/ 2492225 h 5770685"/>
              <a:gd name="connsiteX3" fmla="*/ 4672362 w 6846850"/>
              <a:gd name="connsiteY3" fmla="*/ 4532898 h 5770685"/>
              <a:gd name="connsiteX4" fmla="*/ 6846850 w 6846850"/>
              <a:gd name="connsiteY4" fmla="*/ 5770685 h 5770685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  <a:gd name="connsiteX0" fmla="*/ 0 w 7114480"/>
              <a:gd name="connsiteY0" fmla="*/ 26578 h 5780608"/>
              <a:gd name="connsiteX1" fmla="*/ 2497875 w 7114480"/>
              <a:gd name="connsiteY1" fmla="*/ 439173 h 5780608"/>
              <a:gd name="connsiteX2" fmla="*/ 3869474 w 7114480"/>
              <a:gd name="connsiteY2" fmla="*/ 2502148 h 5780608"/>
              <a:gd name="connsiteX3" fmla="*/ 4939992 w 7114480"/>
              <a:gd name="connsiteY3" fmla="*/ 4542821 h 5780608"/>
              <a:gd name="connsiteX4" fmla="*/ 7114480 w 7114480"/>
              <a:gd name="connsiteY4" fmla="*/ 5780608 h 578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480" h="5780608">
                <a:moveTo>
                  <a:pt x="0" y="26578"/>
                </a:moveTo>
                <a:cubicBezTo>
                  <a:pt x="1004539" y="-50552"/>
                  <a:pt x="1852963" y="26578"/>
                  <a:pt x="2497875" y="439173"/>
                </a:cubicBezTo>
                <a:cubicBezTo>
                  <a:pt x="3142787" y="851768"/>
                  <a:pt x="3730083" y="1684393"/>
                  <a:pt x="3869474" y="2502148"/>
                </a:cubicBezTo>
                <a:cubicBezTo>
                  <a:pt x="4008865" y="3319903"/>
                  <a:pt x="4471641" y="4119075"/>
                  <a:pt x="4939992" y="4542821"/>
                </a:cubicBezTo>
                <a:cubicBezTo>
                  <a:pt x="5408343" y="4966567"/>
                  <a:pt x="6560636" y="5685822"/>
                  <a:pt x="7114480" y="5780608"/>
                </a:cubicBezTo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Region Methods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Example:  </a:t>
            </a:r>
            <a:r>
              <a:rPr lang="en-US" sz="4500" b="1" dirty="0" err="1">
                <a:solidFill>
                  <a:srgbClr val="FF0000"/>
                </a:solidFill>
              </a:rPr>
              <a:t>Levenberg</a:t>
            </a:r>
            <a:r>
              <a:rPr lang="en-US" sz="4500" b="1" dirty="0">
                <a:solidFill>
                  <a:srgbClr val="FF0000"/>
                </a:solidFill>
              </a:rPr>
              <a:t>-Marquardt</a:t>
            </a:r>
            <a:endParaRPr lang="en-US" sz="4500" b="1" dirty="0">
              <a:noFill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44003"/>
            <a:ext cx="5278557" cy="18611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07546" y="4466272"/>
                <a:ext cx="3404811" cy="147732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>
                    <a:solidFill>
                      <a:srgbClr val="FF0000"/>
                    </a:solidFill>
                  </a:rPr>
                  <a:t>Fix (or adjust) </a:t>
                </a:r>
                <a:r>
                  <a:rPr lang="en-US" sz="3000" b="1" i="1" dirty="0">
                    <a:solidFill>
                      <a:srgbClr val="FF0000"/>
                    </a:solidFill>
                  </a:rPr>
                  <a:t>damping parameter</a:t>
                </a:r>
                <a:r>
                  <a:rPr lang="en-US" sz="3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000" b="1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546" y="4466272"/>
                <a:ext cx="3404811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3943" t="-4959" r="-3584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>
            <a:endCxn id="23" idx="7"/>
          </p:cNvCxnSpPr>
          <p:nvPr/>
        </p:nvCxnSpPr>
        <p:spPr>
          <a:xfrm flipV="1">
            <a:off x="1752599" y="1835428"/>
            <a:ext cx="646579" cy="639864"/>
          </a:xfrm>
          <a:prstGeom prst="lin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549554" y="2278962"/>
            <a:ext cx="406091" cy="406091"/>
          </a:xfrm>
          <a:prstGeom prst="ellipse">
            <a:avLst/>
          </a:prstGeom>
          <a:solidFill>
            <a:srgbClr val="FFFF00"/>
          </a:solidFill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19785"/>
            <a:ext cx="265412" cy="2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</a:t>
            </a:r>
            <a:r>
              <a:rPr lang="en-US" dirty="0" err="1"/>
              <a:t>Polycube</a:t>
            </a:r>
            <a:r>
              <a:rPr lang="en-US" dirty="0"/>
              <a:t> Maps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524000"/>
            <a:ext cx="8915400" cy="202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23117" y="3541776"/>
            <a:ext cx="869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Huang et al.  “L1-Based Construction of </a:t>
            </a:r>
            <a:r>
              <a:rPr lang="en-US" dirty="0" err="1"/>
              <a:t>Polycube</a:t>
            </a:r>
            <a:r>
              <a:rPr lang="en-US" dirty="0"/>
              <a:t> Maps from Complex Shapes.”  TOG 2014.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778080"/>
            <a:ext cx="8458200" cy="11167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cxnSp>
        <p:nvCxnSpPr>
          <p:cNvPr id="7" name="Straight Arrow Connector 6"/>
          <p:cNvCxnSpPr>
            <a:stCxn id="10" idx="0"/>
          </p:cNvCxnSpPr>
          <p:nvPr/>
        </p:nvCxnSpPr>
        <p:spPr>
          <a:xfrm flipV="1">
            <a:off x="5752895" y="5809488"/>
            <a:ext cx="0" cy="2080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2"/>
          </p:cNvCxnSpPr>
          <p:nvPr/>
        </p:nvCxnSpPr>
        <p:spPr>
          <a:xfrm>
            <a:off x="5524295" y="4617720"/>
            <a:ext cx="0" cy="2225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9989" y="4063722"/>
            <a:ext cx="4648612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Align with coordinate axes</a:t>
            </a:r>
            <a:endParaRPr lang="en-US" sz="3000" b="1" baseline="30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6789" y="6017490"/>
            <a:ext cx="2972211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Preserve area</a:t>
            </a:r>
            <a:endParaRPr lang="en-US" sz="3000" b="1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" y="6501384"/>
            <a:ext cx="3316224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7030A0"/>
                </a:solidFill>
              </a:rPr>
              <a:t>Note:</a:t>
            </a:r>
            <a:r>
              <a:rPr lang="en-US" sz="1400" b="1" i="1" dirty="0"/>
              <a:t>  Final method includes more terms!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40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 Optimization 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Try lightweight options</a:t>
            </a:r>
            <a:endParaRPr lang="en-US" sz="4500" b="1" dirty="0">
              <a:noFill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77898"/>
            <a:ext cx="5257800" cy="3496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421000"/>
            <a:ext cx="4169266" cy="34909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4800" y="504086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versus</a:t>
            </a:r>
          </a:p>
        </p:txBody>
      </p:sp>
      <p:sp>
        <p:nvSpPr>
          <p:cNvPr id="7" name="TextBox 6"/>
          <p:cNvSpPr txBox="1"/>
          <p:nvPr/>
        </p:nvSpPr>
        <p:spPr>
          <a:xfrm rot="21445766">
            <a:off x="-81425" y="5448048"/>
            <a:ext cx="5099473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500" b="1" dirty="0">
                <a:solidFill>
                  <a:schemeClr val="accent4">
                    <a:lumMod val="50000"/>
                  </a:schemeClr>
                </a:solidFill>
                <a:latin typeface="Freestyle Script" pitchFamily="66" charset="0"/>
              </a:rPr>
              <a:t>Sometimes work for non-convex problems…</a:t>
            </a:r>
          </a:p>
        </p:txBody>
      </p:sp>
      <p:sp>
        <p:nvSpPr>
          <p:cNvPr id="8" name="TextBox 7"/>
          <p:cNvSpPr txBox="1"/>
          <p:nvPr/>
        </p:nvSpPr>
        <p:spPr>
          <a:xfrm rot="21445766">
            <a:off x="606896" y="91619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b="1" dirty="0">
                <a:solidFill>
                  <a:srgbClr val="FF0000"/>
                </a:solidFill>
                <a:latin typeface="Freestyle Script" pitchFamily="66" charset="0"/>
              </a:rPr>
              <a:t>Aside:</a:t>
            </a:r>
          </a:p>
        </p:txBody>
      </p:sp>
    </p:spTree>
    <p:extLst>
      <p:ext uri="{BB962C8B-B14F-4D97-AF65-F5344CB8AC3E}">
        <p14:creationId xmlns:p14="http://schemas.microsoft.com/office/powerpoint/2010/main" val="3765118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5448"/>
            <a:ext cx="8839200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Iteratively Reweighted Least Squares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" y="1676400"/>
            <a:ext cx="9053610" cy="8604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  <p:sp>
        <p:nvSpPr>
          <p:cNvPr id="16" name="TextBox 15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Repeatedly solve linear systems</a:t>
            </a:r>
            <a:endParaRPr lang="en-US" sz="4500" b="1" dirty="0">
              <a:noFill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168988" y="2718102"/>
            <a:ext cx="6806024" cy="2311098"/>
            <a:chOff x="1881187" y="2652076"/>
            <a:chExt cx="6806024" cy="2311098"/>
          </a:xfrm>
        </p:grpSpPr>
        <p:sp>
          <p:nvSpPr>
            <p:cNvPr id="18" name="TextBox 17"/>
            <p:cNvSpPr txBox="1"/>
            <p:nvPr/>
          </p:nvSpPr>
          <p:spPr>
            <a:xfrm>
              <a:off x="6172200" y="3299794"/>
              <a:ext cx="2515011" cy="101566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rgbClr val="FF0000"/>
                  </a:solidFill>
                </a:rPr>
                <a:t>“Geometric median”</a:t>
              </a:r>
              <a:endParaRPr lang="en-US" sz="3000" b="1" baseline="30000" dirty="0">
                <a:solidFill>
                  <a:srgbClr val="FF0000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187" y="2652076"/>
              <a:ext cx="3933043" cy="23110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3" y="5224728"/>
            <a:ext cx="7327413" cy="8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4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Alternating Projection</a:t>
            </a:r>
          </a:p>
        </p:txBody>
      </p:sp>
      <p:sp>
        <p:nvSpPr>
          <p:cNvPr id="4" name="Oval 3"/>
          <p:cNvSpPr/>
          <p:nvPr/>
        </p:nvSpPr>
        <p:spPr>
          <a:xfrm rot="2338393">
            <a:off x="4431813" y="2740145"/>
            <a:ext cx="5071993" cy="4774343"/>
          </a:xfrm>
          <a:prstGeom prst="ellips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1483649">
            <a:off x="-1163147" y="3148609"/>
            <a:ext cx="6451751" cy="3432425"/>
          </a:xfrm>
          <a:prstGeom prst="ellipse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2620537" y="3260872"/>
            <a:ext cx="2085278" cy="73598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297226" y="4008004"/>
            <a:ext cx="419741" cy="30072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640150" y="3923381"/>
            <a:ext cx="173718" cy="173718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270917" y="4309086"/>
            <a:ext cx="289932" cy="7805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182950" y="4224464"/>
            <a:ext cx="173718" cy="173718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184" y="4302523"/>
            <a:ext cx="173718" cy="173718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20" y="2908663"/>
            <a:ext cx="295865" cy="21628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2655066" y="2150991"/>
            <a:ext cx="498259" cy="112101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057666" y="2068327"/>
            <a:ext cx="173718" cy="1737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68207" y="3162861"/>
            <a:ext cx="173718" cy="173718"/>
          </a:xfrm>
          <a:prstGeom prst="ellipse">
            <a:avLst/>
          </a:prstGeom>
          <a:solidFill>
            <a:srgbClr val="FF0000"/>
          </a:solidFill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35" y="3669913"/>
            <a:ext cx="304027" cy="2162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33" y="1828883"/>
            <a:ext cx="306067" cy="2162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877" y="4719950"/>
            <a:ext cx="287703" cy="2897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77" y="4982445"/>
            <a:ext cx="295865" cy="2897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5" y="1580898"/>
            <a:ext cx="4801406" cy="13147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32" name="TextBox 31"/>
          <p:cNvSpPr txBox="1"/>
          <p:nvPr/>
        </p:nvSpPr>
        <p:spPr>
          <a:xfrm>
            <a:off x="97267" y="5744560"/>
            <a:ext cx="3592035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dirty="0">
                <a:solidFill>
                  <a:srgbClr val="FF0000"/>
                </a:solidFill>
              </a:rPr>
              <a:t>d</a:t>
            </a:r>
            <a:r>
              <a:rPr lang="en-US" sz="3000" b="1" dirty="0">
                <a:solidFill>
                  <a:srgbClr val="FF0000"/>
                </a:solidFill>
              </a:rPr>
              <a:t> can be a</a:t>
            </a:r>
            <a:br>
              <a:rPr lang="en-US" sz="3000" b="1" dirty="0">
                <a:solidFill>
                  <a:srgbClr val="FF0000"/>
                </a:solidFill>
              </a:rPr>
            </a:br>
            <a:r>
              <a:rPr lang="en-US" sz="3000" b="1" i="1" dirty="0" err="1">
                <a:solidFill>
                  <a:srgbClr val="FF0000"/>
                </a:solidFill>
              </a:rPr>
              <a:t>Bregman</a:t>
            </a:r>
            <a:r>
              <a:rPr lang="en-US" sz="3000" b="1" i="1" dirty="0">
                <a:solidFill>
                  <a:srgbClr val="FF0000"/>
                </a:solidFill>
              </a:rPr>
              <a:t> divergence</a:t>
            </a:r>
            <a:endParaRPr lang="en-US" sz="3000" b="1" i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2103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8686800" cy="1252728"/>
          </a:xfrm>
        </p:spPr>
        <p:txBody>
          <a:bodyPr>
            <a:normAutofit/>
          </a:bodyPr>
          <a:lstStyle/>
          <a:p>
            <a:r>
              <a:rPr lang="en-US" dirty="0"/>
              <a:t>Iterative Shrinkage-</a:t>
            </a:r>
            <a:r>
              <a:rPr lang="en-US" dirty="0" err="1"/>
              <a:t>Thresholding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6" y="1625567"/>
            <a:ext cx="8667508" cy="20320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1" y="5105324"/>
            <a:ext cx="8077778" cy="10668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12" name="TextBox 11"/>
          <p:cNvSpPr txBox="1"/>
          <p:nvPr/>
        </p:nvSpPr>
        <p:spPr>
          <a:xfrm rot="21445766">
            <a:off x="3608084" y="6191372"/>
            <a:ext cx="5578771" cy="550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FF0000"/>
                </a:solidFill>
                <a:latin typeface="Freestyle Script" pitchFamily="66" charset="0"/>
              </a:rPr>
              <a:t>FISTA combines with </a:t>
            </a:r>
            <a:r>
              <a:rPr lang="en-US" sz="4000" b="1" dirty="0" err="1">
                <a:solidFill>
                  <a:srgbClr val="FF0000"/>
                </a:solidFill>
                <a:latin typeface="Freestyle Script" pitchFamily="66" charset="0"/>
              </a:rPr>
              <a:t>Nesterov</a:t>
            </a:r>
            <a:r>
              <a:rPr lang="en-US" sz="4000" b="1" dirty="0">
                <a:solidFill>
                  <a:srgbClr val="FF0000"/>
                </a:solidFill>
                <a:latin typeface="Freestyle Script" pitchFamily="66" charset="0"/>
              </a:rPr>
              <a:t> descent!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446" y="4091780"/>
            <a:ext cx="8515108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Decompose as sum of hard part </a:t>
            </a:r>
            <a:r>
              <a:rPr lang="en-US" sz="3000" b="1" i="1" dirty="0">
                <a:solidFill>
                  <a:srgbClr val="FF0000"/>
                </a:solidFill>
              </a:rPr>
              <a:t>f</a:t>
            </a:r>
            <a:r>
              <a:rPr lang="en-US" sz="3000" b="1" dirty="0">
                <a:solidFill>
                  <a:srgbClr val="FF0000"/>
                </a:solidFill>
              </a:rPr>
              <a:t> and easy part </a:t>
            </a:r>
            <a:r>
              <a:rPr lang="en-US" sz="3000" b="1" i="1" dirty="0">
                <a:solidFill>
                  <a:srgbClr val="FF0000"/>
                </a:solidFill>
              </a:rPr>
              <a:t>g</a:t>
            </a:r>
            <a:r>
              <a:rPr lang="en-US" sz="3000" b="1" dirty="0">
                <a:solidFill>
                  <a:srgbClr val="FF0000"/>
                </a:solidFill>
              </a:rPr>
              <a:t>.</a:t>
            </a:r>
            <a:endParaRPr lang="en-US" sz="3000" b="1" baseline="30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44144" y="665432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/>
              <a:t>https://blogs.princeton.edu/imabandit/2013/04/11/orf523-ista-and-fista/</a:t>
            </a:r>
          </a:p>
        </p:txBody>
      </p:sp>
    </p:spTree>
    <p:extLst>
      <p:ext uri="{BB962C8B-B14F-4D97-AF65-F5344CB8AC3E}">
        <p14:creationId xmlns:p14="http://schemas.microsoft.com/office/powerpoint/2010/main" val="361471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</a:t>
            </a:r>
            <a:r>
              <a:rPr lang="en-US" dirty="0" err="1"/>
              <a:t>Lagrangians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091873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Add constraint to objective</a:t>
            </a:r>
            <a:endParaRPr lang="en-US" sz="4500" b="1" dirty="0">
              <a:noFill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9649" y="2427708"/>
            <a:ext cx="8624702" cy="2633345"/>
            <a:chOff x="381000" y="2427708"/>
            <a:chExt cx="8624702" cy="2633345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427708"/>
              <a:ext cx="4624077" cy="26333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5074351" y="4273062"/>
              <a:ext cx="609600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521569" y="3534398"/>
              <a:ext cx="3484133" cy="147732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F0000"/>
                  </a:solidFill>
                </a:rPr>
                <a:t>Does nothing when constraint is satisfied</a:t>
              </a:r>
              <a:endParaRPr lang="en-US" sz="3000" b="1" baseline="30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2147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Alternating Direction</a:t>
            </a:r>
            <a:br>
              <a:rPr lang="en-US" dirty="0"/>
            </a:br>
            <a:r>
              <a:rPr lang="en-US" dirty="0"/>
              <a:t>Method of Multipliers (ADMM)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330" y="1676400"/>
            <a:ext cx="4463341" cy="9652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58594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/>
              <a:t>https://web.stanford.edu/~boyd/papers/pdf/admm_slides.pdf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7" y="2916283"/>
            <a:ext cx="8832986" cy="560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7" y="3759199"/>
            <a:ext cx="5583707" cy="256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16744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Art of ADMM “Splitting”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89992"/>
            <a:ext cx="9144000" cy="78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Want two </a:t>
            </a:r>
            <a:r>
              <a:rPr lang="en-US" sz="4500" b="1" i="1" dirty="0">
                <a:solidFill>
                  <a:srgbClr val="FF0000"/>
                </a:solidFill>
              </a:rPr>
              <a:t>easy</a:t>
            </a:r>
            <a:r>
              <a:rPr lang="en-US" sz="4500" b="1" dirty="0">
                <a:solidFill>
                  <a:srgbClr val="FF0000"/>
                </a:solidFill>
              </a:rPr>
              <a:t> </a:t>
            </a:r>
            <a:r>
              <a:rPr lang="en-US" sz="4500" b="1" dirty="0" err="1">
                <a:solidFill>
                  <a:srgbClr val="FF0000"/>
                </a:solidFill>
              </a:rPr>
              <a:t>subproblems</a:t>
            </a:r>
            <a:endParaRPr lang="en-US" sz="4500" b="1" dirty="0">
              <a:noFill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46509" y="2812749"/>
            <a:ext cx="8559513" cy="3054651"/>
            <a:chOff x="736614" y="2812749"/>
            <a:chExt cx="8559513" cy="3054651"/>
          </a:xfrm>
        </p:grpSpPr>
        <p:pic>
          <p:nvPicPr>
            <p:cNvPr id="15" name="Picture 3" descr="C:\Users\Justin Solomon\Documents\Stanford\research\probgeodesic2013\siggraph14\figures\J_examples\horse3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53" b="11667"/>
            <a:stretch/>
          </p:blipFill>
          <p:spPr bwMode="auto">
            <a:xfrm>
              <a:off x="736614" y="2812749"/>
              <a:ext cx="4140186" cy="30546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21445766">
              <a:off x="4866709" y="3780947"/>
              <a:ext cx="4429418" cy="1118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4000" b="1" dirty="0">
                  <a:solidFill>
                    <a:srgbClr val="00B050"/>
                  </a:solidFill>
                  <a:latin typeface="Freestyle Script" pitchFamily="66" charset="0"/>
                </a:rPr>
                <a:t>Takes some practice!</a:t>
              </a:r>
            </a:p>
            <a:p>
              <a:pPr algn="ctr">
                <a:lnSpc>
                  <a:spcPts val="4000"/>
                </a:lnSpc>
              </a:pPr>
              <a:r>
                <a:rPr lang="en-US" sz="4000" b="1" dirty="0">
                  <a:solidFill>
                    <a:srgbClr val="00B050"/>
                  </a:solidFill>
                  <a:latin typeface="Freestyle Script" pitchFamily="66" charset="0"/>
                </a:rPr>
                <a:t>Example of “proximal” algorithm.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" y="1752600"/>
            <a:ext cx="9029699" cy="118655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848600" y="2133600"/>
            <a:ext cx="0" cy="6096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34199" y="2491026"/>
            <a:ext cx="1828802" cy="86177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</a:rPr>
              <a:t>Augmented part</a:t>
            </a:r>
            <a:endParaRPr lang="en-US" sz="2500" b="1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318" y="5780566"/>
            <a:ext cx="783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Solomon et al.  “Earth Mover’s Distances on Discrete Surfaces.”  SIGGRAPH 2014.</a:t>
            </a:r>
          </a:p>
        </p:txBody>
      </p:sp>
    </p:spTree>
    <p:extLst>
      <p:ext uri="{BB962C8B-B14F-4D97-AF65-F5344CB8AC3E}">
        <p14:creationId xmlns:p14="http://schemas.microsoft.com/office/powerpoint/2010/main" val="3124532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Frank-Wolfe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73" t="4000" r="6253" b="8000"/>
          <a:stretch/>
        </p:blipFill>
        <p:spPr>
          <a:xfrm>
            <a:off x="4967110" y="1490133"/>
            <a:ext cx="4191001" cy="3352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31267" y="591924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/>
              <a:t>https://en.wikipedia.org/wiki/Frank%E2%80%93Wolfe_algorithm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9190" y="2971800"/>
            <a:ext cx="5082410" cy="2795273"/>
            <a:chOff x="-42189" y="3048000"/>
            <a:chExt cx="5082410" cy="2795273"/>
          </a:xfrm>
        </p:grpSpPr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312" y="3048000"/>
              <a:ext cx="4642413" cy="3726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189" y="3463701"/>
              <a:ext cx="5082410" cy="23795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</p:pic>
      </p:grpSp>
      <p:sp>
        <p:nvSpPr>
          <p:cNvPr id="13" name="TextBox 12"/>
          <p:cNvSpPr txBox="1"/>
          <p:nvPr/>
        </p:nvSpPr>
        <p:spPr>
          <a:xfrm>
            <a:off x="0" y="6150488"/>
            <a:ext cx="9144000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Linearize objective, preserve constraints</a:t>
            </a:r>
            <a:endParaRPr lang="en-US" sz="4000" b="1" dirty="0">
              <a:noFill/>
            </a:endParaRPr>
          </a:p>
        </p:txBody>
      </p:sp>
      <p:sp>
        <p:nvSpPr>
          <p:cNvPr id="9" name="TextBox 8"/>
          <p:cNvSpPr txBox="1"/>
          <p:nvPr/>
        </p:nvSpPr>
        <p:spPr>
          <a:xfrm rot="21445766">
            <a:off x="7537895" y="783985"/>
            <a:ext cx="160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b="1" dirty="0">
                <a:solidFill>
                  <a:srgbClr val="FF0000"/>
                </a:solidFill>
                <a:latin typeface="Freestyle Script" pitchFamily="66" charset="0"/>
              </a:rPr>
              <a:t>&lt;/aside&gt;</a:t>
            </a:r>
          </a:p>
        </p:txBody>
      </p:sp>
    </p:spTree>
    <p:extLst>
      <p:ext uri="{BB962C8B-B14F-4D97-AF65-F5344CB8AC3E}">
        <p14:creationId xmlns:p14="http://schemas.microsoft.com/office/powerpoint/2010/main" val="229685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932" y="1905000"/>
            <a:ext cx="7040137" cy="41148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Linear problems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/>
              <a:t>Unconstrained optimization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/>
              <a:t>Equality-constrained optimization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 err="1"/>
              <a:t>Variational</a:t>
            </a:r>
            <a:r>
              <a:rPr lang="en-US" sz="4400" dirty="0"/>
              <a:t> problems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30177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932" y="1905000"/>
            <a:ext cx="7040137" cy="4114800"/>
          </a:xfrm>
        </p:spPr>
        <p:txBody>
          <a:bodyPr>
            <a:noAutofit/>
          </a:bodyPr>
          <a:lstStyle/>
          <a:p>
            <a:r>
              <a:rPr lang="en-US" sz="4400" dirty="0"/>
              <a:t>Linear problems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/>
              <a:t>Unconstrained optimization</a:t>
            </a:r>
            <a:br>
              <a:rPr lang="en-US" sz="4400" dirty="0"/>
            </a:br>
            <a:endParaRPr lang="en-US" sz="2400" dirty="0"/>
          </a:p>
          <a:p>
            <a:r>
              <a:rPr lang="en-US" sz="4400" dirty="0"/>
              <a:t>Equality-constrained optimization</a:t>
            </a:r>
            <a:br>
              <a:rPr lang="en-US" sz="4400" dirty="0"/>
            </a:br>
            <a:endParaRPr lang="en-US" sz="2400" dirty="0"/>
          </a:p>
          <a:p>
            <a:r>
              <a:rPr lang="en-US" sz="4400" b="1" dirty="0" err="1">
                <a:solidFill>
                  <a:srgbClr val="FF0000"/>
                </a:solidFill>
              </a:rPr>
              <a:t>Variational</a:t>
            </a:r>
            <a:r>
              <a:rPr lang="en-US" sz="4400" b="1" dirty="0">
                <a:solidFill>
                  <a:srgbClr val="FF0000"/>
                </a:solidFill>
              </a:rPr>
              <a:t> problems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84284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Calculus:  Big Idea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307140"/>
            <a:ext cx="9144000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>
                <a:solidFill>
                  <a:srgbClr val="00B050"/>
                </a:solidFill>
              </a:rPr>
              <a:t>Sometimes your unknowns</a:t>
            </a:r>
          </a:p>
          <a:p>
            <a:pPr algn="ctr"/>
            <a:r>
              <a:rPr lang="en-US" sz="5400" b="1" dirty="0">
                <a:solidFill>
                  <a:srgbClr val="FF0000"/>
                </a:solidFill>
              </a:rPr>
              <a:t>are not numbers!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9610" y="5257800"/>
            <a:ext cx="5604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Can we use calculus to optimize anyway?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728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Board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2209800"/>
            <a:ext cx="7480300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2" y="4495801"/>
            <a:ext cx="7629676" cy="14975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6017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7" y="3505200"/>
            <a:ext cx="8087986" cy="55152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Gâteaux</a:t>
            </a:r>
            <a:r>
              <a:rPr lang="en-US" dirty="0"/>
              <a:t> Derivative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8" y="1752600"/>
            <a:ext cx="7243445" cy="118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50488"/>
            <a:ext cx="9144000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Analog of derivative at </a:t>
            </a:r>
            <a:r>
              <a:rPr lang="en-US" sz="4000" b="1" i="1" dirty="0">
                <a:solidFill>
                  <a:srgbClr val="FF0000"/>
                </a:solidFill>
              </a:rPr>
              <a:t>u</a:t>
            </a:r>
            <a:r>
              <a:rPr lang="en-US" sz="4000" b="1" dirty="0">
                <a:solidFill>
                  <a:srgbClr val="FF0000"/>
                </a:solidFill>
              </a:rPr>
              <a:t> in </a:t>
            </a:r>
            <a:r>
              <a:rPr lang="el-GR" sz="4000" b="1" i="1" dirty="0">
                <a:solidFill>
                  <a:srgbClr val="FF0000"/>
                </a:solidFill>
                <a:latin typeface="Corbel" panose="020B0503020204020204" pitchFamily="34" charset="0"/>
              </a:rPr>
              <a:t>ψ</a:t>
            </a:r>
            <a:r>
              <a:rPr lang="en-US" sz="4000" b="1" dirty="0">
                <a:solidFill>
                  <a:srgbClr val="FF0000"/>
                </a:solidFill>
              </a:rPr>
              <a:t> direction</a:t>
            </a:r>
            <a:endParaRPr lang="en-US" sz="4000" b="1" dirty="0">
              <a:noFill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3310" y="3119735"/>
            <a:ext cx="485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Vanishes for all </a:t>
            </a:r>
            <a:r>
              <a:rPr lang="el-GR" sz="2400" b="1" i="1" dirty="0">
                <a:solidFill>
                  <a:srgbClr val="7030A0"/>
                </a:solidFill>
              </a:rPr>
              <a:t>ψ</a:t>
            </a:r>
            <a:r>
              <a:rPr lang="en-US" sz="2400" b="1" dirty="0">
                <a:solidFill>
                  <a:srgbClr val="7030A0"/>
                </a:solidFill>
              </a:rPr>
              <a:t> at a critical point!</a:t>
            </a:r>
            <a:endParaRPr lang="en-US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02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641807"/>
            <a:ext cx="9144000" cy="777793"/>
          </a:xfrm>
        </p:spPr>
        <p:txBody>
          <a:bodyPr>
            <a:noAutofit/>
          </a:bodyPr>
          <a:lstStyle/>
          <a:p>
            <a:pPr algn="ctr">
              <a:lnSpc>
                <a:spcPts val="5500"/>
              </a:lnSpc>
            </a:pPr>
            <a:r>
              <a:rPr lang="en-US" sz="6600" dirty="0">
                <a:solidFill>
                  <a:schemeClr val="tx1"/>
                </a:solidFill>
              </a:rPr>
              <a:t>Numerical Tools</a:t>
            </a:r>
            <a:br>
              <a:rPr lang="en-US" sz="6600" dirty="0">
                <a:solidFill>
                  <a:srgbClr val="FFC000"/>
                </a:solidFill>
              </a:rPr>
            </a:br>
            <a:r>
              <a:rPr lang="en-US" sz="5400" dirty="0">
                <a:solidFill>
                  <a:srgbClr val="FFC000"/>
                </a:solidFill>
              </a:rPr>
              <a:t>for Geometry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9320">
            <a:off x="-563146" y="928811"/>
            <a:ext cx="9827462" cy="171544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01437" y="5486401"/>
            <a:ext cx="6941127" cy="1035141"/>
            <a:chOff x="450273" y="5486401"/>
            <a:chExt cx="6941127" cy="103514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3663" y="5706335"/>
              <a:ext cx="1767737" cy="657397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0" name="Subtitle 2"/>
            <p:cNvSpPr txBox="1">
              <a:spLocks/>
            </p:cNvSpPr>
            <p:nvPr/>
          </p:nvSpPr>
          <p:spPr>
            <a:xfrm>
              <a:off x="450273" y="5486401"/>
              <a:ext cx="3366655" cy="1035141"/>
            </a:xfrm>
            <a:prstGeom prst="rect">
              <a:avLst/>
            </a:prstGeom>
          </p:spPr>
          <p:txBody>
            <a:bodyPr vert="horz" lIns="118872" tIns="0" rIns="45720" bIns="0" rtlCol="0" anchor="ctr" anchorCtr="0">
              <a:noAutofit/>
            </a:bodyPr>
            <a:lstStyle>
              <a:lvl1pPr marL="0" indent="0" algn="l" rtl="0" eaLnBrk="1" latinLnBrk="0" hangingPunct="1">
                <a:spcBef>
                  <a:spcPts val="0"/>
                </a:spcBef>
                <a:buClr>
                  <a:schemeClr val="accent1"/>
                </a:buClr>
                <a:buSzPct val="80000"/>
                <a:buFont typeface="Wingdings 2"/>
                <a:buNone/>
                <a:defRPr kumimoji="0" sz="20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/>
                <a:buNone/>
                <a:defRPr kumimoji="0"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/>
                <a:buNone/>
                <a:defRPr kumimoji="0"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/>
                <a:buNone/>
                <a:defRPr kumimoji="0"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Wingdings 3"/>
                <a:buNone/>
                <a:defRPr kumimoji="0" lang="en-US"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None/>
                <a:defRPr kumimoji="0"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None/>
                <a:defRPr kumimoji="0"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None/>
                <a:defRPr kumimoji="0"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None/>
                <a:defRPr kumimoji="0" sz="1800" kern="1200" baseline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r>
                <a:rPr lang="en-US" sz="3200" b="1" dirty="0"/>
                <a:t>Justin Solomon</a:t>
              </a:r>
              <a:br>
                <a:rPr lang="en-US" sz="3200" b="1" dirty="0"/>
              </a:br>
              <a:r>
                <a:rPr lang="en-US" b="1" dirty="0"/>
                <a:t>MIT, Spring 2017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125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448"/>
            <a:ext cx="9144000" cy="1252728"/>
          </a:xfrm>
        </p:spPr>
        <p:txBody>
          <a:bodyPr>
            <a:normAutofit/>
          </a:bodyPr>
          <a:lstStyle/>
          <a:p>
            <a:r>
              <a:rPr lang="en-US" dirty="0"/>
              <a:t>Vector Spaces and Linear Operators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7010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2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Example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5" y="2733675"/>
            <a:ext cx="5063490" cy="2371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100" y="57912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Eigenvectors?</a:t>
            </a:r>
          </a:p>
        </p:txBody>
      </p:sp>
    </p:spTree>
    <p:extLst>
      <p:ext uri="{BB962C8B-B14F-4D97-AF65-F5344CB8AC3E}">
        <p14:creationId xmlns:p14="http://schemas.microsoft.com/office/powerpoint/2010/main" val="1327835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USTIN@ELJGUQ2FUVWZY556" val="39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1.25"/>
  <p:tag name="ORIGINALWIDTH" val="1709.25"/>
  <p:tag name="LATEXADDIN" val="\documentclass{article}&#10;\usepackage{amsmath}&#10;\pagestyle{empty}&#10;\begin{document}&#10;$$&#10;\begin{pmatrix}&#10;-2 &amp; 1\\&#10;1 &amp; -2 &amp; 1\\&#10;&amp;1&amp;-2&amp;1\\&#10;&amp; &amp; &amp;\ddots \\&#10; &amp; &amp; &amp; 1 &amp; -2 &amp;1\\&#10;&amp; &amp; &amp;  &amp; 1 &amp;-2&#10;\end{pmatrix}$$&#10;&#10;\end{document}"/>
  <p:tag name="IGUANATEXSIZE" val="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954.5"/>
  <p:tag name="LATEXADDIN" val="\documentclass{article}&#10;\usepackage{amsmath}&#10;\pagestyle{empty}&#10;\begin{document}&#10;\texttt{inv(A)$\ast$b}&#10;$\ll$&#10;\texttt{(A'$\ast$A)\textbackslash(A'$\ast$b)}&#10;$\ll$&#10;\texttt{A\textbackslash b}&#10;\end{document}"/>
  <p:tag name="IGUANATEXSIZE" val="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23"/>
  <p:tag name="ORIGINALWIDTH" val="942"/>
  <p:tag name="LATEXADDIN" val="\documentclass{article}&#10;\usepackage{amsmath}\usepackage{amsfonts}&#10;\pagestyle{empty}&#10;\begin{document}&#10;$$&#10;\begin{array}{r@{}l}&#10;\min_{x\in\mathbb{R}^n}\, &amp; f(x)\\&#10;\mathrm{s.t.}\, &amp; g(x)=0\\&#10;&amp;h(x)\geq0&#10;\end{array}&#10;$$&#10;&#10;\end{document}"/>
  <p:tag name="IGUANATEXSIZE" val="6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23"/>
  <p:tag name="ORIGINALWIDTH" val="942"/>
  <p:tag name="LATEXADDIN" val="\documentclass{article}&#10;\usepackage{amsmath}\usepackage{amsfonts}&#10;\pagestyle{empty}&#10;\begin{document}&#10;$$&#10;\begin{array}{r@{}l}&#10;\min_{x\in\mathbb{R}^n}\, &amp; f(x)\\&#10;\mathrm{s.t.}\, &amp; g(x)=0\\&#10;&amp;h(x)\geq0&#10;\end{array}&#10;$$&#10;&#10;\end{document}"/>
  <p:tag name="IGUANATEXSIZE" val="6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23"/>
  <p:tag name="ORIGINALWIDTH" val="942"/>
  <p:tag name="LATEXADDIN" val="\documentclass{article}&#10;\usepackage{amsmath}\usepackage{amsfonts}&#10;\pagestyle{empty}&#10;\begin{document}&#10;$$&#10;\begin{array}{r@{}l}&#10;\min_{x\in\mathbb{R}^n}\, &amp; f(x)\\&#10;\mathrm{s.t.}\, &amp; g(x)=0\\&#10;&amp;h(x)\geq0&#10;\end{array}&#10;$$&#10;&#10;\end{document}"/>
  <p:tag name="IGUANATEXSIZE" val="6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3.75"/>
  <p:tag name="ORIGINALWIDTH" val="1687.5"/>
  <p:tag name="LATEXADDIN" val="\documentclass{article}&#10;\usepackage{amsmath}\usepackage{amsfonts}&#10;\pagestyle{empty}&#10;\begin{document}&#10;\begin{align*}&#10;&amp;f:\mathbb{R}^n\rightarrow\mathbb{R}\\&#10;\rightarrow\nabla f&amp;=\left(\frac{\partial f}{\partial x_1},\frac{\partial f}{\partial x_2},\ldots,\frac{\partial f}{\partial x_n}\right)&#10;\end{align*}&#10;&#10;\end{document}"/>
  <p:tag name="IGUANATEXSIZE" val="6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77"/>
  <p:tag name="ORIGINALWIDTH" val="1221.75"/>
  <p:tag name="LATEXADDIN" val="\documentclass{article}&#10;\usepackage{amsmath}\usepackage{amsfonts}&#10;\pagestyle{empty}&#10;\begin{document}&#10;\begin{align*}&#10;&amp;f:\mathbb{R}^n\rightarrow\mathbb{R}^m\\&#10;\rightarrow (Df)_{ij}&amp;=\frac{\partial f_i}{\partial x_j}&#10;\end{align*}&#10;&#10;\end{document}"/>
  <p:tag name="IGUANATEXSIZE" val="6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5"/>
  <p:tag name="ORIGINALWIDTH" val="1561.5"/>
  <p:tag name="LATEXADDIN" val="\documentclass{article}&#10;\usepackage{amsmath}\usepackage{amsfonts}&#10;\pagestyle{empty}&#10;\begin{document}&#10;\begin{align*}&#10;f:\mathbb{R}^n\rightarrow\mathbb{R}&#10;\rightarrow H_{ij}=\frac{\partial^2 f}{\partial x_i\partial x_j}&#10;\end{align*}&#10;&#10;\end{document}"/>
  <p:tag name="IGUANATEXSIZE" val="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3.25"/>
  <p:tag name="ORIGINALWIDTH" val="3315.75"/>
  <p:tag name="LATEXADDIN" val="\documentclass{article}&#10;\usepackage{amsmath}&#10;\pagestyle{empty}&#10;\begin{document}&#10;&#10;$$&#10;f(x)\approx f(x_0)+\nabla f(x_0)^\top (x-x_0) + (x-x_0)^\top Hf(x_0)(x-x_0)&#10;$$&#10;\end{document}"/>
  <p:tag name="IGUANATEXSIZE" val="6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63"/>
  <p:tag name="LATEXADDIN" val="\documentclass{article}&#10;\usepackage{amsmath}&#10;\pagestyle{empty}&#10;\begin{document}&#10;&#10;$$x$$&#10;\end{document}"/>
  <p:tag name="IGUANATEXSIZE" val="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760.5"/>
  <p:tag name="LATEXADDIN" val="\documentclass{article}&#10;\usepackage{amsmath}\usepackage{xcolor}&#10;\pagestyle{empty}&#10;\begin{document}&#10;{\color{orange} {$\nabla\!f\!+\!\sum_k\!\lambda_k\!\nabla\!g_k$}}&#10;&#10;\end{document}"/>
  <p:tag name="IGUANATEXSIZE" val="6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24.25"/>
  <p:tag name="LATEXADDIN" val="\documentclass{article}&#10;\usepackage{amsmath}&#10;\pagestyle{empty}&#10;\begin{document}&#10;&#10;$$f(x)$$&#10;\end{document}"/>
  <p:tag name="IGUANATEXSIZE" val="6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564.75"/>
  <p:tag name="LATEXADDIN" val="\documentclass{article}&#10;\usepackage{amsmath}&#10;\pagestyle{empty}&#10;\begin{document}&#10;$$\nabla f(x)=0$$&#10;&#10;\end{document}"/>
  <p:tag name="IGUANATEXSIZE" val="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23"/>
  <p:tag name="ORIGINALWIDTH" val="942"/>
  <p:tag name="LATEXADDIN" val="\documentclass{article}&#10;\usepackage{amsmath}\usepackage{amsfonts}&#10;\pagestyle{empty}&#10;\begin{document}&#10;$$&#10;\begin{array}{r@{}l}&#10;\min_{x\in\mathbb{R}^n}\, &amp; f(x)\\&#10;\mathrm{s.t.}\, &amp; g(x)=0\\&#10;&amp;h(x)\geq0&#10;\end{array}&#10;$$&#10;&#10;\end{document}"/>
  <p:tag name="IGUANATEXSIZE" val="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1521"/>
  <p:tag name="LATEXADDIN" val="\documentclass{article}&#10;\usepackage{amsmath}&#10;\pagestyle{empty}&#10;\begin{document}&#10;$$Ax=b\leftrightarrow f(x)=\|Ax-b\|_2$$&#10;&#10;\end{document}"/>
  <p:tag name="IGUANATEXSIZE" val="6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5"/>
  <p:tag name="ORIGINALWIDTH" val="2160.75"/>
  <p:tag name="LATEXADDIN" val="\documentclass{article}&#10;\usepackage{amsmath}&#10;\pagestyle{empty}&#10;\begin{document}&#10;$$Ax\!=\!\lambda x \leftrightarrow f(x)\!=\!\|Ax\|_2, g(x)\!=\!\|x\|_2\!-\!1$$&#10;&#10;\end{document}"/>
  <p:tag name="IGUANATEXSIZE" val="6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388.25"/>
  <p:tag name="LATEXADDIN" val="\documentclass{article}&#10;\usepackage{amsmath}&#10;\pagestyle{empty}&#10;\begin{document}&#10;$$\textrm{Roots of }g(x)\leftrightarrow f(x)=0$$&#10;&#10;\end{document}"/>
  <p:tag name="IGUANATEXSIZE" val="6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0.3533"/>
  <p:tag name="ORIGINALWIDTH" val="541.0079"/>
  <p:tag name="LATEXADDIN" val="\documentclass{article}\usepackage{graphicx}&#10;\usepackage{amsmath}\usepackage{xcolor}&#10;\usepackage[T1]{fontenc}\usepackage{lmodern}&#10;\pagestyle{empty}&#10;\begin{document}&#10;\scalebox{10}{\fontsize{5in}{5in}\color{orange}{\emph{Q:}}}&#10;&#10;\end{document}"/>
  <p:tag name="IGUANATEXSIZE" val="10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0.3533"/>
  <p:tag name="ORIGINALWIDTH" val="541.0079"/>
  <p:tag name="LATEXADDIN" val="\documentclass{article}\usepackage{graphicx}&#10;\usepackage{amsmath}\usepackage{xcolor}&#10;\usepackage[T1]{fontenc}\usepackage{lmodern}&#10;\pagestyle{empty}&#10;\begin{document}&#10;\scalebox{10}{\fontsize{5in}{5in}\color{orange}{\emph{Q:}}}&#10;&#10;\end{document}"/>
  <p:tag name="IGUANATEXSIZE" val="10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8"/>
  <p:tag name="ORIGINALWIDTH" val="1357.5"/>
  <p:tag name="LATEXADDIN" val="\documentclass{article}&#10;\usepackage{amsmath}&#10;\pagestyle{empty}&#10;\begin{document}&#10;$$&#10;\begin{array}{rl}&#10;\min_x &amp; \frac{1}{2} x^\top A x - b^\top x + c\\&#10;\mathrm{s.t.} &amp; Mx=v&#10;\end{array}&#10;$$&#10;&#10;\end{document}"/>
  <p:tag name="IGUANATEXSIZE" val="6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0"/>
  <p:tag name="ORIGINALWIDTH" val="1673.25"/>
  <p:tag name="LATEXADDIN" val="\documentclass{article}&#10;\usepackage{amsmath}&#10;\pagestyle{empty}&#10;\begin{document}&#10;$$&#10;\left(\begin{array}{cc}&#10;A&amp; M^\top\\&#10;M&amp; 0\end{array}\right)&#10;\left(\begin{array}{c}&#10;x\\ \lambda&#10;\end{array}\right)&#10;=&#10;\left(\begin{array}{c}&#10;b\\v&#10;\end{array}\right)&#10;$$&#10;&#10;\end{document}"/>
  <p:tag name="IGUANATEXSIZE" val="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5"/>
  <p:tag name="ORIGINALWIDTH" val="1190.25"/>
  <p:tag name="LATEXADDIN" val="\documentclass{article}&#10;\usepackage{amsmath}&#10;\pagestyle{empty}\usepackage{amsfonts}&#10;\begin{document}&#10;\begin{align*}&#10;\mathcal L [\vec x+\vec y] &amp;= \mathcal L[\vec x] + \mathcal L[\vec y]\\&#10;\mathcal L [c\vec x] &amp;= c\mathcal L [\vec x]&#10;\end{align*}&#10;&#10;\end{document}"/>
  <p:tag name="IGUANATEXSIZE" val="6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6.5"/>
  <p:tag name="ORIGINALWIDTH" val="1797.75"/>
  <p:tag name="LATEXADDIN" val="\documentclass{article}&#10;\usepackage{amsmath}&#10;\pagestyle{empty}&#10;\begin{document}&#10;$$&#10;\min_x\frac{1}{2}\|Ax-b\|_2^2&#10;$$&#10;$$\rightarrow\min_x\frac{1}{2}x^\top A^\top A x-b^\top Ax+\|b\|_2^2$$&#10;$$&#10;\implies A^\top Ax = A^\top b&#10;$$&#10;\end{document}"/>
  <p:tag name="IGUANATEXSIZE" val="6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7.25"/>
  <p:tag name="ORIGINALWIDTH" val="2001.75"/>
  <p:tag name="LATEXADDIN" val="\documentclass{article}&#10;\usepackage{amsmath}&#10;\pagestyle{empty}&#10;\begin{document}&#10;$$&#10;\begin{array}{rl}&#10;\min_{x_1,\ldots,x_{|V|} } &amp; \sum_{(i,j)\in E} w_{ij} \|x_i-x_j\|_2^2\\&#10;\mathrm{s.t.} &amp; x_v\textrm{ fixed }\forall v\in V_0&#10;\end{array}&#10;$$&#10;&#10;\end{document}"/>
  <p:tag name="IGUANATEXSIZE" val="6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7.25"/>
  <p:tag name="ORIGINALWIDTH" val="2001.75"/>
  <p:tag name="LATEXADDIN" val="\documentclass{article}&#10;\usepackage{amsmath}&#10;\pagestyle{empty}&#10;\begin{document}&#10;$$&#10;\begin{array}{rl}&#10;\min_{x_1,\ldots,x_{|V|} } &amp; \sum_{(i,j)\in E} w_{ij} \|x_i-x_j\|_2^2\\&#10;\mathrm{s.t.} &amp; x_v\textrm{ fixed }\forall v\in V_0&#10;\end{array}&#10;$$&#10;&#10;\end{document}"/>
  <p:tag name="IGUANATEXSIZE" val="6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2010"/>
  <p:tag name="LATEXADDIN" val="\documentclass{article}&#10;\usepackage{amsmath}&#10;\pagestyle{empty}&#10;\begin{document}&#10;&#10;$$&#10;\left\{&#10;\begin{array}{rl}&#10;\min_x &amp; \| Ax \|_2\\&#10;\textrm{s.t.} &amp; \|x\|_2=1&#10;\end{array}&#10;\right\}&#10;\mapsto&#10;A^\top A x=\lambda x&#10;$$&#10;&#10;\end{document}"/>
  <p:tag name="IGUANATEXSIZE" val="6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8.5"/>
  <p:tag name="ORIGINALWIDTH" val="1969.5"/>
  <p:tag name="LATEXADDIN" val="\documentclass{article}&#10;\usepackage{amsmath}&#10;\pagestyle{empty}&#10;\begin{document}&#10;$$&#10;\min_{\substack{u \\ u^\top B e = 0 \\ u^\top B u = 1}} u^\top L_C u&#10;\ \ \ \longleftrightarrow\ \ \  L_c u = \lambda B u&#10;$$&#10;&#10;\end{document}"/>
  <p:tag name="IGUANATEXSIZE" val="6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5"/>
  <p:tag name="ORIGINALWIDTH" val="674.25"/>
  <p:tag name="LATEXADDIN" val="\documentclass{article}&#10;\usepackage{amsmath}&#10;\pagestyle{empty}&#10;\begin{document}&#10;$$&#10;L\phi_i = \lambda_iA\phi_i&#10;$$&#10;&#10;\end{document}"/>
  <p:tag name="IGUANATEXSIZE" val="6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4"/>
  <p:tag name="ORIGINALWIDTH" val="2259.75"/>
  <p:tag name="LATEXADDIN" val="\documentclass{article}&#10;\usepackage{amsmath}\usepackage{amsfonts}&#10;\pagestyle{empty}&#10;\begin{document}&#10;$$&#10;\min_{A\in\mathbb{R}^{n\times n}}&#10;\|AF_0-F\|_{\mathrm{Fro}}^2&#10;+\alpha\|A\Delta_0-\Delta A\|_{\mathrm{Fro}}^2&#10;$$&#10;&#10;\end{document}"/>
  <p:tag name="IGUANATEXSIZE" val="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9.5"/>
  <p:tag name="ORIGINALWIDTH" val="886.5"/>
  <p:tag name="LATEXADDIN" val="\documentclass{article}&#10;\usepackage{amsmath}\usepackage{xcolor}&#10;\pagestyle{empty}&#10;\begin{document}&#10;\huge$$\min_x f(x)$$&#10;&#10;\end{document}"/>
  <p:tag name="IGUANATEXSIZE" val="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242"/>
  <p:tag name="LATEXADDIN" val="\documentclass{article}&#10;\usepackage{amsmath}&#10;\pagestyle{empty}&#10;\begin{document}&#10;$$&#10;x_{k+1}=x_k - \alpha_k \nabla f(x_k)&#10;$$&#10;\end{document}"/>
  <p:tag name="IGUANATEXSIZE" val="6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2.75"/>
  <p:tag name="ORIGINALWIDTH" val="1454.25"/>
  <p:tag name="LATEXADDIN" val="\documentclass{article}&#10;\usepackage{amsmath}&#10;\pagestyle{empty}&#10;\begin{document}&#10;\begin{align*}&#10;y_{s+1}&amp;=x_s-\frac{1}{\beta}\nabla f(x_s)\\&#10;x_{s+1}&amp;=(1-\gamma_s)y_{s+1}+\gamma_sy_s&#10;\end{align*}&#10;\end{document}"/>
  <p:tag name="IGUANATEXSIZE" val="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1.25"/>
  <p:tag name="ORIGINALWIDTH" val="664.5"/>
  <p:tag name="LATEXADDIN" val="\documentclass{article}&#10;\usepackage{amsmath}\usepackage{amsfonts}\usepackage{units}&#10;\pagestyle{empty}&#10;\begin{document}&#10;&#10;\begin{align*}&#10;&amp;C^\infty(\mathbb{R})\\&#10;&amp;\mathcal L[f]:=\nicefrac{df}{dx}&#10;\end{align*}&#10;&#10;\end{document}"/>
  <p:tag name="IGUANATEXSIZE" val="6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5"/>
  <p:tag name="ORIGINALWIDTH" val="2453.25"/>
  <p:tag name="LATEXADDIN" val="\documentclass{article}&#10;\usepackage{amsmath}&#10;\pagestyle{empty}&#10;\begin{document}&#10;$$\lambda_0=0,\lambda_s=\frac{1}{2}(1+\sqrt{1+4\lambda_{s-1}^2}), \gamma_s=\frac{1-\lambda_2}{\lambda_{s+1}}$$&#10;&#10;\end{document}"/>
  <p:tag name="IGUANATEXSIZE" val="6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25"/>
  <p:tag name="ORIGINALWIDTH" val="1721.25"/>
  <p:tag name="LATEXADDIN" val="\documentclass{article}&#10;\usepackage{amsmath}&#10;\pagestyle{empty}&#10;\begin{document}&#10;&#10;$$&#10;x_{k+1} = x_k - [Hf(x_k)]^{-1}\nabla f(x_k)&#10;$$&#10;\end{document}"/>
  <p:tag name="IGUANATEXSIZE" val="6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25"/>
  <p:tag name="ORIGINALWIDTH" val="1368.75"/>
  <p:tag name="LATEXADDIN" val="\documentclass{article}&#10;\usepackage{amsmath}&#10;\pagestyle{empty}&#10;\begin{document}&#10;&#10;$$&#10;x_{k+1} = x_k - M_k^{-1}\nabla f(x_k)&#10;$$&#10;\end{document}"/>
  <p:tag name="IGUANATEXSIZE" val="6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4.25"/>
  <p:tag name="ORIGINALWIDTH" val="1054.5"/>
  <p:tag name="LATEXADDIN" val="\documentclass{article}&#10;\usepackage{amsmath}&#10;\pagestyle{empty}&#10;\begin{document}&#10;\begin{align*}&#10;\ell_e^\ast &amp;= (1-t)\ell_e^0 + t\ell_e^1\\&#10;\theta_e^\ast &amp;= (1-t)\theta_e^0 + t\theta_e^1&#10;\end{align*}&#10;&#10;\end{document}"/>
  <p:tag name="IGUANATEXSIZE" val="6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8.5"/>
  <p:tag name="ORIGINALWIDTH" val="1761.75"/>
  <p:tag name="LATEXADDIN" val="\documentclass{article}&#10;\usepackage{amsmath}&#10;\pagestyle{empty}&#10;\begin{document}&#10;\begin{align*}&#10;\min_{x_1,\ldots,x_m}\lambda&amp;\sum_e w_e(\ell_e(x)-\ell_e^\ast)^2&#10;\\&amp;+\mu\sum_e w_{b}(\theta_e(x)-\theta_e^\ast)^2&#10;\end{align*}&#10;&#10;\end{document}"/>
  <p:tag name="IGUANATEXSIZE" val="6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4"/>
  <p:tag name="ORIGINALWIDTH" val="2506.5"/>
  <p:tag name="LATEXADDIN" val="\documentclass{article}&#10;\usepackage{amsmath}&#10;\pagestyle{empty}&#10;\begin{document}&#10;$$&#10;\begin{array}{r@{\ }l}&#10;\textrm{Lots of small elements:} &amp; \|x\|_2^2=\sum_i x_i^2\\&#10;\textrm{Lots of zeros:} &amp; \|x\|_1=\sum_i |x_i|\\&#10;\textrm{Uniform norm:} &amp; \|x\|_\infty=\max_i |x_i|\\&#10;\textrm{Low rank:} &amp; \|X\|_\ast=\sum_i\sigma_i\\&#10;\textrm{Mostly zero columns:} &amp; \|X\|_{2,1}=\sum_j\sqrt{\sum_i x_{ij}^2}\\&#10;\textrm{Smooth:} &amp; \int \|\nabla f\|_2^2\\&#10;\textrm{Piecewise constant:} &amp; \int \|\nabla f\|_2\\&#10;\textrm{???:} &amp; \textrm{Early stopping}&#10;\end{array}&#10;$$&#10;&#10;\end{document}"/>
  <p:tag name="IGUANATEXSIZE" val="6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456"/>
  <p:tag name="LATEXADDIN" val="\documentclass{article}&#10;\usepackage{amsmath}\usepackage{xcolor}&#10;\pagestyle{empty}&#10;\begin{document}&#10;\color{gray}{$$f(x)=c$$}&#10;&#10;\end{document}"/>
  <p:tag name="IGUANATEXSIZE" val="6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453.75"/>
  <p:tag name="LATEXADDIN" val="\documentclass{article}&#10;\usepackage{amsmath}\usepackage{xcolor}&#10;\pagestyle{empty}&#10;\begin{document}&#10;\color{red}{$$g(x)=0$$}&#10;&#10;\end{document}"/>
  <p:tag name="IGUANATEXSIZE" val="6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805.5"/>
  <p:tag name="LATEXADDIN" val="\documentclass{article}&#10;\usepackage{amsmath}&#10;\pagestyle{empty}&#10;\begin{document}&#10;$$&#10;\begin{array}{rl}&#10;\min_x\!&amp;\!f(x)\\&#10;\textrm{s.t.}\!&amp;\!g(x)=0&#10;\end{array}&#10;$$&#10;&#10;\end{document}"/>
  <p:tag name="IGUANATEXSIZE" val="6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"/>
  <p:tag name="ORIGINALWIDTH" val="259.5"/>
  <p:tag name="LATEXADDIN" val="\documentclass{article}&#10;\usepackage{amsmath}\usepackage{xcolor}&#10;\pagestyle{empty}&#10;\begin{document}&#10;\definecolor{dark-gray}{gray}{0.3}&#10;\color{dark-gray}{$$-\nabla f$$}&#10;&#10;\end{document}"/>
  <p:tag name="IGUANATEXSIZE" val="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8.75"/>
  <p:tag name="ORIGINALWIDTH" val="568.5"/>
  <p:tag name="LATEXADDIN" val="\documentclass{article}&#10;\usepackage{amsmath}&#10;\pagestyle{empty}&#10;\begin{document}&#10;$$&#10;\underbrace{A}_{\textrm{matrix}}&#10;\underbrace{\vec x}_{\textrm{vector}}&#10;$$&#10;&#10;\end{document}"/>
  <p:tag name="IGUANATEXSIZE" val="6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"/>
  <p:tag name="ORIGINALWIDTH" val="252.75"/>
  <p:tag name="LATEXADDIN" val="\documentclass{article}&#10;\usepackage{amsmath}\usepackage{xcolor}&#10;\pagestyle{empty}&#10;\begin{document}&#10;\color{red}{$$\pm\nabla g$$}&#10;&#10;\end{document}"/>
  <p:tag name="IGUANATEXSIZE" val="6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805.5"/>
  <p:tag name="LATEXADDIN" val="\documentclass{article}&#10;\usepackage{amsmath}&#10;\pagestyle{empty}&#10;\begin{document}&#10;$$&#10;\begin{array}{rl}&#10;\min_x\!&amp;\!f(x)\\&#10;\textrm{s.t.}\!&amp;\!g(x)=0&#10;\end{array}&#10;$$&#10;&#10;\end{document}"/>
  <p:tag name="IGUANATEXSIZE" val="6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805.5"/>
  <p:tag name="LATEXADDIN" val="\documentclass{article}&#10;\usepackage{amsmath}&#10;\pagestyle{empty}&#10;\begin{document}&#10;$$&#10;\begin{array}{rl}&#10;\min_x\!&amp;\!f(x)\\&#10;\textrm{s.t.}\!&amp;\!g(x)=0&#10;\end{array}&#10;$$&#10;&#10;\end{document}"/>
  <p:tag name="IGUANATEXSIZE" val="6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5"/>
  <p:tag name="ORIGINALWIDTH" val="259.5"/>
  <p:tag name="LATEXADDIN" val="\documentclass{article}&#10;\usepackage{amsmath}\usepackage{xcolor}&#10;\pagestyle{empty}&#10;\begin{document}&#10;\definecolor{dark-gray}{gray}{0.3}&#10;\color{dark-gray}{$$-\nabla f$$}&#10;&#10;\end{document}"/>
  <p:tag name="IGUANATEXSIZE" val="6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1"/>
  <p:tag name="ORIGINALWIDTH" val="252.75"/>
  <p:tag name="LATEXADDIN" val="\documentclass{article}&#10;\usepackage{amsmath}\usepackage{xcolor}&#10;\pagestyle{empty}&#10;\begin{document}&#10;\color{red}{$$\pm\nabla g$$}&#10;&#10;\end{document}"/>
  <p:tag name="IGUANATEXSIZE" val="6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6"/>
  <p:tag name="ORIGINALWIDTH" val="843"/>
  <p:tag name="LATEXADDIN" val="\documentclass{article}&#10;\usepackage{amsmath}\usepackage{xcolor}&#10;\pagestyle{empty}&#10;\begin{document}&#10;\color{white}{&#10;\begin{align*}&#10;\nabla f \| \nabla g \\ \implies \nabla f = \lambda\nabla g&#10;\end{align*}&#10;}&#10;&#10;\end{document}"/>
  <p:tag name="IGUANATEXSIZE" val="6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05.5"/>
  <p:tag name="ORIGINALWIDTH" val="1794"/>
  <p:tag name="LATEXADDIN" val="\documentclass{article}&#10;\usepackage{amsmath}&#10;\pagestyle{empty}&#10;\begin{document}&#10;\begin{align*}&#10;f(x) &amp;= x^\top A x\implies \nabla f(x)=2Ax\\&#10;g(x) &amp;= \|x\|_2^2\implies \nabla g(x)=2x\\&#10;&amp;\implies Ax=\lambda x&#10;\end{align*}&#10;&#10;\end{document}"/>
  <p:tag name="IGUANATEXSIZE" val="6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1.25"/>
  <p:tag name="ORIGINALWIDTH" val="903"/>
  <p:tag name="LATEXADDIN" val="\documentclass{article}&#10;\usepackage{amsmath}&#10;\pagestyle{empty}&#10;\begin{document}&#10;\begin{align*}&#10;\nabla f(x)&amp;=\lambda \nabla g(x)\\&#10;g(x)&amp;= 0&#10;\end{align*}&#10;&#10;\end{document}"/>
  <p:tag name="IGUANATEXSIZE" val="6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5.75"/>
  <p:tag name="ORIGINALWIDTH" val="1661.25"/>
  <p:tag name="LATEXADDIN" val="\documentclass{article}&#10;\usepackage{amsmath}&#10;\pagestyle{empty}&#10;\begin{document}&#10;$$&#10;\begin{array}{c}&#10;\left\{&#10;\begin{array}{rl}&#10;\min_{\delta x} &amp; \frac{1}{2}\delta x^\top H \delta x + w^\top x\\&#10;\mathrm{s.t.} &amp; \|\delta x\|_2^2\leq \Delta&#10;\end{array}&#10;\right\}\\&#10;\downarrow\\&#10;(H+\lambda I)\delta x=-w&#10;\end{array}&#10;$$&#10;\end{document}"/>
  <p:tag name="IGUANATEXSIZE" val="6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5"/>
  <p:tag name="ORIGINALWIDTH" val="93"/>
  <p:tag name="LATEXADDIN" val="\documentclass{article}&#10;\usepackage{amsmath}&#10;\pagestyle{empty}&#10;\begin{document}&#10;$$\Delta$$&#10;&#10;\end{document}"/>
  <p:tag name="IGUANATEXSIZE" val="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7.5"/>
  <p:tag name="ORIGINALWIDTH" val="638.25"/>
  <p:tag name="LATEXADDIN" val="\documentclass{article}&#10;\usepackage{amsmath}&#10;\pagestyle{empty}&#10;\begin{document}&#10;$$&#10;\underbrace{\vec x\mapsto A\vec x}_{\textrm{linear operator}}&#10;$$&#10;&#10;\end{document}"/>
  <p:tag name="IGUANATEXSIZE" val="6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2266.5"/>
  <p:tag name="LATEXADDIN" val="\documentclass{article}&#10;\usepackage{amsmath}\usepackage{amsfonts}&#10;\pagestyle{empty}&#10;\begin{document}&#10;&#10;$$&#10;\begin{array}{rl}&#10;\min_X \sum_{b_i} &amp; \mathcal{A}(b_i;X) \|n(b_i;X)\|_1\\&#10;\mathrm{s.t.} &amp; \sum_{b_i} \mathcal{A}(b_i;X) = \sum_{b_i} \mathcal{A}(b_i;X_0)&#10;\end{array}&#10;$$&#10;\end{document}"/>
  <p:tag name="IGUANATEXSIZE" val="6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9.25"/>
  <p:tag name="ORIGINALWIDTH" val="3464.25"/>
  <p:tag name="LATEXADDIN" val="\documentclass{article}&#10;\usepackage{amsmath}&#10;\pagestyle{empty}&#10;\begin{document}&#10;$$&#10;\min_x \sum_i \phi(x^\top a_i\!+\!b_i)&#10;\!\leftrightarrow\!&#10;\left\{\!\hspace{-.07in}&#10;\begin{array}{rl}&#10;\min_{x,y_i}\!&amp;\!\sum_i y_i(x^\top a_i+b_i)^2\\&#10;\mathrm{s.t.}\!&amp;\!y_i=\phi(x^\top a_i\!+\!b_i)(x^\top a_i+b_i)^{-2}&#10;\end{array}\!\hspace{-.07in}&#10;\right\}&#10;$$&#10;&#10;\end{document}"/>
  <p:tag name="IGUANATEXSIZE" val="6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9.25"/>
  <p:tag name="ORIGINALWIDTH" val="2769"/>
  <p:tag name="LATEXADDIN" val="\documentclass{article}&#10;\usepackage{amsmath}&#10;\pagestyle{empty}&#10;\begin{document}&#10;\begin{align*}&#10;\min_x  \sum_i \|x-p_i\|_2&#10;\implies&#10;&amp;\left\{\hspace{-.08in}&#10;\begin{array}{rl}&#10;x\!&amp;\!\gets \min_x \sum_i y_i \|x-p_i\|_2^2\\&#10;y_i\!&amp;\!\gets \|x-p_i\|_2^{-1}&#10;\end{array}&#10;\right.&#10;\end{align*}&#10;&#10;\end{document}"/>
  <p:tag name="IGUANATEXSIZE" val="6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5"/>
  <p:tag name="ORIGINALWIDTH" val="108.75"/>
  <p:tag name="LATEXADDIN" val="\documentclass{article}&#10;\usepackage{amsmath}&#10;\pagestyle{empty}&#10;\begin{document}&#10;&#10;$$p_1$$&#10;\end{document}"/>
  <p:tag name="IGUANATEXSIZE" val="6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5"/>
  <p:tag name="ORIGINALWIDTH" val="111.75"/>
  <p:tag name="LATEXADDIN" val="\documentclass{article}&#10;\usepackage{amsmath}&#10;\pagestyle{empty}&#10;\begin{document}&#10;&#10;$$p_2$$&#10;\end{document}"/>
  <p:tag name="IGUANATEXSIZE" val="6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5"/>
  <p:tag name="ORIGINALWIDTH" val="112.5"/>
  <p:tag name="LATEXADDIN" val="\documentclass{article}&#10;\usepackage{amsmath}&#10;\pagestyle{empty}&#10;\begin{document}&#10;&#10;$$p_0$$&#10;\end{document}"/>
  <p:tag name="IGUANATEXSIZE" val="6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5"/>
  <p:tag name="ORIGINALWIDTH" val="105.75"/>
  <p:tag name="LATEXADDIN" val="\documentclass{article}&#10;\usepackage{amsmath}\usepackage{amsfonts}&#10;\pagestyle{empty}&#10;\begin{document}&#10;&#10;$$\mathcal C_1$$&#10;\end{document}"/>
  <p:tag name="IGUANATEXSIZE" val="6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5"/>
  <p:tag name="ORIGINALWIDTH" val="108.75"/>
  <p:tag name="LATEXADDIN" val="\documentclass{article}&#10;\usepackage{amsmath}\usepackage{amsfonts}&#10;\pagestyle{empty}&#10;\begin{document}&#10;&#10;$$\mathcal C_2$$&#10;\end{document}"/>
  <p:tag name="IGUANATEXSIZE" val="6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7.25"/>
  <p:tag name="ORIGINALWIDTH" val="1377.75"/>
  <p:tag name="LATEXADDIN" val="\documentclass{article}&#10;\usepackage{amsmath}\usepackage{amsfonts}&#10;\pagestyle{empty}&#10;\begin{document}&#10;&#10;\begin{align*}&#10;\min_p\ &amp; d(p,p_0)\\&#10;\mathrm{s.t.}\ &amp; p\in\mathcal{C}_1\cap\mathcal{C}_2\cap\cdots\cap\mathcal{C}_k&#10;\end{align*}&#10;\end{document}"/>
  <p:tag name="IGUANATEXSIZE" val="6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13.75"/>
  <p:tag name="ORIGINALWIDTH" val="3471"/>
  <p:tag name="LATEXADDIN" val="\documentclass{article}&#10;\usepackage{amsmath}&#10;\pagestyle{empty}&#10;\begin{document}&#10;\begin{align*}&#10;&amp;x_{t+1}=x_t-\eta\nabla f(x_t)\\&#10;&amp;\iff x_{t+1}=\arg\min_x \left[f(x_t)+\nabla f(x_t)^\top (x-x_t)+\frac{1}{2\eta}\|x-x_t\|_2^2\right]\\&#10;&amp;\iff x_{t+1}=\arg\min_x \frac{1}{2\eta}\left\|x-(x_t-\eta\nabla f(x_t))\right\|_2^2&#10;\end{align*}&#10;&#10;\end{document}"/>
  <p:tag name="IGUANATEXSIZE" val="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7.75"/>
  <p:tag name="ORIGINALWIDTH" val="1235.25"/>
  <p:tag name="LATEXADDIN" val="\documentclass{article}&#10;\usepackage{amsmath}&#10;\pagestyle{empty}&#10;\begin{document}&#10;$$&#10;\begin{pmatrix}&#10; &amp; &amp; \\&#10; &amp; A&amp; \\&#10;&amp; &amp;&#10;\end{pmatrix}&#10;\begin{pmatrix}&#10;\\ \vec x\\ \ &#10;\end{pmatrix}&#10;=&#10;\begin{pmatrix}&#10;\\ \vec b\\\ &#10;\end{pmatrix}&#10;$$&#10;&#10;\end{document}"/>
  <p:tag name="IGUANATEXSIZE" val="6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2.25"/>
  <p:tag name="ORIGINALWIDTH" val="2742.75"/>
  <p:tag name="LATEXADDIN" val="\documentclass{article}&#10;\usepackage{amsmath}&#10;\pagestyle{empty}&#10;\begin{document}&#10;&#10;$$&#10;\begin{array}{c}&#10;\textrm{To minimize $f(x)+g(x)$:}\\&#10;x_{t+1}=\arg\min_x \left[g(x)+\frac{1}{2\eta}&#10;\left\|&#10;x-(x_t-\eta\nabla f(x_t))&#10;\right\|_2^2&#10;\right]&#10;\end{array}&#10;$$&#10;&#10;\end{document}"/>
  <p:tag name="IGUANATEXSIZE" val="6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22.25"/>
  <p:tag name="ORIGINALWIDTH" val="1268.25"/>
  <p:tag name="LATEXADDIN" val="\documentclass{article}&#10;\usepackage{amsmath}&#10;\pagestyle{empty}&#10;\begin{document}&#10;$$&#10;\begin{array}{c}&#10;\begin{array}{rl}&#10;\min_x &amp; f(x)\\&#10;\mathrm{s.t.} &amp; g(x)=0&#10;\end{array}&#10;\\&#10;\downarrow\\&#10;\begin{array}{rl}&#10;\min_x &amp; f(x)+\frac{\rho}{2}\|g(x)\|_2^2\\&#10;\mathrm{s.t.} &amp; g(x)=0&#10;\end{array}&#10;\end{array}&#10;$$&#10;&#10;\end{document}"/>
  <p:tag name="IGUANATEXSIZE" val="6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5"/>
  <p:tag name="ORIGINALWIDTH" val="1172.25"/>
  <p:tag name="LATEXADDIN" val="\documentclass{article}&#10;\usepackage{amsmath}&#10;\pagestyle{empty}&#10;\begin{document}&#10;$$&#10;\begin{array}{rl}&#10;\min_{x,z} &amp; f(x)+g(z)\\&#10;\mathrm{s.t.} &amp; Ax+Bz=c&#10;\end{array}&#10;$$&#10;&#10;\end{document}"/>
  <p:tag name="IGUANATEXSIZE" val="6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5"/>
  <p:tag name="ORIGINALWIDTH" val="3534.75"/>
  <p:tag name="LATEXADDIN" val="\documentclass{article}&#10;\usepackage{amsmath}&#10;\pagestyle{empty}&#10;\begin{document}&#10;$$&#10;\Lambda_\rho(x,z;\lambda)&#10;=&#10;f(x)+g(z)+\lambda^\top(Ax+Bz-c)&#10;+&#10;\frac{\rho}{2}&#10;\|Ax+Bz-c\|_2^2&#10;$$&#10;&#10;\end{document}"/>
  <p:tag name="IGUANATEXSIZE" val="6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07.5"/>
  <p:tag name="ORIGINALWIDTH" val="1322.25"/>
  <p:tag name="LATEXADDIN" val="\documentclass{article}&#10;\usepackage{amsmath}&#10;\pagestyle{empty}&#10;\begin{document}&#10;\begin{align*}&#10;x&amp;\gets \arg\min_x \Lambda_\rho(x,z,\lambda)\\&#10;z&amp;\gets \arg\min_z \Lambda_\rho(x,z,\lambda)\\&#10;\lambda&amp;\gets \lambda+\rho(Ax+Bz-c)&#10;\end{align*}&#10;&#10;\end{document}"/>
  <p:tag name="IGUANATEXSIZE" val="6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"/>
  <p:tag name="ORIGINALWIDTH" val="3424.5"/>
  <p:tag name="LATEXADDIN" val="\documentclass{article}&#10;\usepackage{amsmath}&#10;\pagestyle{empty}&#10;\begin{document}&#10;$$&#10;\left\{\hspace{-.05in}&#10;\begin{array}{rl}&#10;\min_J &amp; \sum_i \|J_i\|_2\\&#10;\mathrm{s.t.} &amp; MJ=b&#10;\end{array}&#10;\hspace{-.05in}\right\}&#10;\!\longrightarrow\!&#10;\left\{\hspace{-.05in}&#10;\begin{array}{rl}&#10;\min_{J,\bar J} &amp; \sum_i \left(\|J_i\|_2+\frac{\rho}{2}\|J_i-\bar J_i\|_2^2\right)\\&#10;\mathrm{s.t.} &amp; M\bar J=b\\&#10;&amp; J = \bar J&#10;\end{array}&#10;\hspace{-.05in}\right\}&#10;$$&#10;&#10;\end{document}"/>
  <p:tag name="IGUANATEXSIZE" val="6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551"/>
  <p:tag name="LATEXADDIN" val="\documentclass{article}&#10;\usepackage{amsmath}\usepackage{amsfonts}&#10;\pagestyle{empty}&#10;\begin{document}&#10;$$&#10;\begin{array}{c}&#10;\textrm{To minimize $f(x)$ s.t.\ $x\in\mathcal{D}$:}&#10;\end{array}&#10;$$&#10;&#10;\end{document}"/>
  <p:tag name="IGUANATEXSIZE" val="6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5"/>
  <p:tag name="ORIGINALWIDTH" val="1698"/>
  <p:tag name="LATEXADDIN" val="\documentclass{article}&#10;\usepackage{amsmath}\usepackage{amsfonts}&#10;\pagestyle{empty}&#10;\begin{document}&#10;\begin{align*}&#10;s_k&amp;\gets&#10;\left\{\!\hspace{-.05in}&#10;\begin{array}{rl}&#10;\arg\min_s &amp; \hspace{-.05in} s^\top\nabla f(x_k)\\&#10;\textrm{s.t.} &amp; \hspace{-.05in} s\in \mathcal{D}&#10;\end{array}&#10;\hspace{-.05in}\!\right\}\\&#10;\gamma&amp;\gets&#10;\frac{2}{k+2}\\&#10;x_{k+1}&amp;\gets&#10;x_k+\gamma(s_k-x_k)&#10;\end{align*}&#10;&#10;\end{document}"/>
  <p:tag name="IGUANATEXSIZE" val="6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3.5"/>
  <p:tag name="ORIGINALWIDTH" val="1464.75"/>
  <p:tag name="LATEXADDIN" val="\documentclass{article}&#10;\usepackage{amsmath}&#10;\pagestyle{empty}&#10;\begin{document}&#10;&#10;\begin{align*}&#10;\min_f &amp; \int_\Omega \|\vec v(x)-\nabla f(x)\|_2^2\,d\vec x&#10;\end{align*}&#10;&#10;&#10;\end{document}"/>
  <p:tag name="IGUANATEXSIZE" val="6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5"/>
  <p:tag name="ORIGINALWIDTH" val="1494"/>
  <p:tag name="LATEXADDIN" val="\documentclass{article}&#10;\usepackage{amsmath}&#10;\pagestyle{empty}&#10;\begin{document}&#10;&#10;\begin{align*}&#10;\min_{\int_\Omega f(x)^2\,d\vec x=1} &amp; \int_\Omega \|\nabla f(x)\|_2^2\,d\vec x&#10;\end{align*}&#10;&#10;&#10;\end{document}"/>
  <p:tag name="IGUANATEXSIZE" val="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5.25"/>
  <p:tag name="ORIGINALWIDTH" val="1352.25"/>
  <p:tag name="LATEXADDIN" val="\documentclass{article}&#10;\usepackage{amsmath}&#10;\pagestyle{empty}&#10;\begin{document}&#10;&#10;$$\frac{d^2f}{dx^2}=g, f(0)=f(1)=0$$&#10;&#10;\end{document}"/>
  <p:tag name="IGUANATEXSIZE" val="6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7.25"/>
  <p:tag name="ORIGINALWIDTH" val="1577.25"/>
  <p:tag name="LATEXADDIN" val="\documentclass{article}&#10;\usepackage{amsmath}\usepackage{amsfonts}&#10;\pagestyle{empty}&#10;\begin{document}&#10;$$&#10;d\mathcal F[u;\psi] := \frac{d}{dh}\mathcal F[u+h\psi]|_{h=0}&#10;$$&#10;&#10;\end{document}"/>
  <p:tag name="IGUANATEXSIZE" val="6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5"/>
  <p:tag name="ORIGINALWIDTH" val="760.5"/>
  <p:tag name="LATEXADDIN" val="\documentclass{article}&#10;\usepackage{amsmath}\usepackage{xcolor}&#10;\pagestyle{empty}&#10;\begin{document}&#10;{\color{orange} {$\nabla\!f\!+\!\sum_k\!\lambda_k\!\nabla\!g_k$}}&#10;&#10;\end{document}"/>
  <p:tag name="IGUANATEXSIZE" val="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1.25"/>
  <p:tag name="ORIGINALWIDTH" val="2586.75"/>
  <p:tag name="LATEXADDIN" val="\documentclass{article}&#10;\usepackage{amsmath}&#10;\pagestyle{empty}&#10;\begin{document}&#10;$$&#10;\begin{pmatrix}&#10;-2 &amp; 1\\&#10;1 &amp; -2 &amp; 1\\&#10;&amp;1&amp;-2&amp;1\\&#10;&amp; &amp; &amp;\ddots \\&#10; &amp; &amp; &amp; 1 &amp; -2 &amp;1\\&#10;&amp; &amp; &amp;  &amp; 1 &amp;-2&#10;\end{pmatrix}&#10;\begin{pmatrix}&#10;f_1&#10;\\&#10;f_2\\\vdots\\f_n&#10;\end{pmatrix}&#10;=&#10;\begin{pmatrix}&#10;g_1&#10;\\&#10;g_2\\\vdots\\g_n&#10;\end{pmatrix}&#10;$$&#10;&#10;\end{document}"/>
  <p:tag name="IGUANATEXSIZE" val="6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144458</TotalTime>
  <Words>964</Words>
  <Application>Microsoft Macintosh PowerPoint</Application>
  <PresentationFormat>On-screen Show (4:3)</PresentationFormat>
  <Paragraphs>249</Paragraphs>
  <Slides>74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Wingdings 3</vt:lpstr>
      <vt:lpstr>Corbel</vt:lpstr>
      <vt:lpstr>Calibri</vt:lpstr>
      <vt:lpstr>Cambria Math</vt:lpstr>
      <vt:lpstr>Wingdings 2</vt:lpstr>
      <vt:lpstr>Arial</vt:lpstr>
      <vt:lpstr>Wingdings</vt:lpstr>
      <vt:lpstr>Courier New</vt:lpstr>
      <vt:lpstr>Freestyle Script</vt:lpstr>
      <vt:lpstr>Module</vt:lpstr>
      <vt:lpstr>1_Module</vt:lpstr>
      <vt:lpstr>CSE291-C00 Machine Learning  On Geometry Data</vt:lpstr>
      <vt:lpstr>Numerical Tools for Geometry</vt:lpstr>
      <vt:lpstr>Motivation</vt:lpstr>
      <vt:lpstr>Two Roles</vt:lpstr>
      <vt:lpstr>Our Bias</vt:lpstr>
      <vt:lpstr>Rough Plan</vt:lpstr>
      <vt:lpstr>Rough Plan</vt:lpstr>
      <vt:lpstr>Vector Spaces and Linear Operators</vt:lpstr>
      <vt:lpstr>Abstract Example</vt:lpstr>
      <vt:lpstr>In Finite Dimensions</vt:lpstr>
      <vt:lpstr>Linear System of Equations</vt:lpstr>
      <vt:lpstr>Common Strategies</vt:lpstr>
      <vt:lpstr>Interesting Perspective</vt:lpstr>
      <vt:lpstr>Simple Example</vt:lpstr>
      <vt:lpstr>Structure?</vt:lpstr>
      <vt:lpstr>Linear Solver Considerations</vt:lpstr>
      <vt:lpstr>Two Classes of Solvers</vt:lpstr>
      <vt:lpstr>Very Common:  Sparsity</vt:lpstr>
      <vt:lpstr>For 6.838</vt:lpstr>
      <vt:lpstr>Rough Plan</vt:lpstr>
      <vt:lpstr>Optimization Terminology</vt:lpstr>
      <vt:lpstr>Optimization Terminology</vt:lpstr>
      <vt:lpstr>Optimization Terminology</vt:lpstr>
      <vt:lpstr>Notions from Calculus</vt:lpstr>
      <vt:lpstr>Notions from Calculus</vt:lpstr>
      <vt:lpstr>Notions from Calculus</vt:lpstr>
      <vt:lpstr>Optimization to Root-Finding</vt:lpstr>
      <vt:lpstr>Encapsulates Many Problems</vt:lpstr>
      <vt:lpstr>PowerPoint Presentation</vt:lpstr>
      <vt:lpstr>PowerPoint Presentation</vt:lpstr>
      <vt:lpstr>Generic Advice</vt:lpstr>
      <vt:lpstr>Quadratic with Linear Equality</vt:lpstr>
      <vt:lpstr>Useful Document</vt:lpstr>
      <vt:lpstr>Special Case:  Least-Squares</vt:lpstr>
      <vt:lpstr>Example:  Mesh Embedding</vt:lpstr>
      <vt:lpstr>Linear Solve for Embedding</vt:lpstr>
      <vt:lpstr>Returning to Parameterization</vt:lpstr>
      <vt:lpstr>Nontriviality Constraint</vt:lpstr>
      <vt:lpstr>Back to Parameterization</vt:lpstr>
      <vt:lpstr>Basic Idea of Eigenalgorithms</vt:lpstr>
      <vt:lpstr>Combining Tools So Far</vt:lpstr>
      <vt:lpstr>Rough Plan</vt:lpstr>
      <vt:lpstr>Unconstrained Optimization</vt:lpstr>
      <vt:lpstr>Basic Algorithms</vt:lpstr>
      <vt:lpstr>Basic Algorithms</vt:lpstr>
      <vt:lpstr>Basic Algorithms</vt:lpstr>
      <vt:lpstr>Basic Algorithms</vt:lpstr>
      <vt:lpstr>Example:  Shape Interpolation</vt:lpstr>
      <vt:lpstr>Interpolation Pipeline</vt:lpstr>
      <vt:lpstr>Software</vt:lpstr>
      <vt:lpstr>Some Tricks</vt:lpstr>
      <vt:lpstr>Some Tricks</vt:lpstr>
      <vt:lpstr>Rough Plan</vt:lpstr>
      <vt:lpstr>Lagrange Multipliers: Idea</vt:lpstr>
      <vt:lpstr>Lagrange Multipliers: Idea</vt:lpstr>
      <vt:lpstr>Lagrange Multipliers: Idea</vt:lpstr>
      <vt:lpstr>Example:  Symmetric Eigenvectors</vt:lpstr>
      <vt:lpstr>Use of Lagrange Multipliers</vt:lpstr>
      <vt:lpstr>Many Options</vt:lpstr>
      <vt:lpstr>Trust Region Methods</vt:lpstr>
      <vt:lpstr>Example:  Polycube Maps</vt:lpstr>
      <vt:lpstr>Convex Optimization Tools</vt:lpstr>
      <vt:lpstr>Iteratively Reweighted Least Squares</vt:lpstr>
      <vt:lpstr>Alternating Projection</vt:lpstr>
      <vt:lpstr>Iterative Shrinkage-Thresholding</vt:lpstr>
      <vt:lpstr>Augmented Lagrangians</vt:lpstr>
      <vt:lpstr>Alternating Direction Method of Multipliers (ADMM)</vt:lpstr>
      <vt:lpstr>The Art of ADMM “Splitting”</vt:lpstr>
      <vt:lpstr>Frank-Wolfe</vt:lpstr>
      <vt:lpstr>Rough Plan</vt:lpstr>
      <vt:lpstr>Variational Calculus:  Big Idea</vt:lpstr>
      <vt:lpstr>On the Board</vt:lpstr>
      <vt:lpstr>Gâteaux Derivative</vt:lpstr>
      <vt:lpstr>Numerical Tools for Geometry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468, spring 2012</dc:title>
  <dc:creator>Justin Solomon</dc:creator>
  <cp:lastModifiedBy>Su, Hao</cp:lastModifiedBy>
  <cp:revision>1967</cp:revision>
  <dcterms:created xsi:type="dcterms:W3CDTF">2011-01-26T20:50:19Z</dcterms:created>
  <dcterms:modified xsi:type="dcterms:W3CDTF">2019-01-08T23:09:32Z</dcterms:modified>
</cp:coreProperties>
</file>